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8" r:id="rId3"/>
    <p:sldId id="257" r:id="rId4"/>
    <p:sldId id="258" r:id="rId5"/>
    <p:sldId id="259" r:id="rId6"/>
    <p:sldId id="260" r:id="rId7"/>
    <p:sldId id="261" r:id="rId8"/>
    <p:sldId id="262" r:id="rId9"/>
    <p:sldId id="263" r:id="rId10"/>
    <p:sldId id="289" r:id="rId11"/>
    <p:sldId id="264" r:id="rId12"/>
    <p:sldId id="290" r:id="rId13"/>
    <p:sldId id="291" r:id="rId14"/>
    <p:sldId id="265" r:id="rId15"/>
    <p:sldId id="292" r:id="rId16"/>
    <p:sldId id="293" r:id="rId17"/>
    <p:sldId id="266" r:id="rId18"/>
    <p:sldId id="267" r:id="rId19"/>
    <p:sldId id="268" r:id="rId20"/>
    <p:sldId id="269" r:id="rId21"/>
    <p:sldId id="270" r:id="rId22"/>
    <p:sldId id="271" r:id="rId23"/>
    <p:sldId id="294" r:id="rId24"/>
    <p:sldId id="295" r:id="rId25"/>
    <p:sldId id="296" r:id="rId26"/>
    <p:sldId id="272" r:id="rId27"/>
    <p:sldId id="297" r:id="rId28"/>
    <p:sldId id="298" r:id="rId29"/>
    <p:sldId id="299" r:id="rId30"/>
    <p:sldId id="273" r:id="rId31"/>
    <p:sldId id="274" r:id="rId32"/>
    <p:sldId id="300" r:id="rId33"/>
    <p:sldId id="275" r:id="rId34"/>
    <p:sldId id="276" r:id="rId35"/>
    <p:sldId id="301" r:id="rId36"/>
    <p:sldId id="302" r:id="rId37"/>
    <p:sldId id="277" r:id="rId38"/>
    <p:sldId id="278" r:id="rId39"/>
    <p:sldId id="279" r:id="rId40"/>
    <p:sldId id="280" r:id="rId41"/>
    <p:sldId id="303" r:id="rId42"/>
    <p:sldId id="281" r:id="rId43"/>
    <p:sldId id="282" r:id="rId44"/>
    <p:sldId id="283" r:id="rId45"/>
    <p:sldId id="284" r:id="rId46"/>
    <p:sldId id="285" r:id="rId47"/>
    <p:sldId id="286" r:id="rId48"/>
    <p:sldId id="304" r:id="rId49"/>
    <p:sldId id="287" r:id="rId5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132FADFE-3B8F-471C-ABF0-DBC7717ECBBC}" type="slidenum">
              <a:rPr lang="es-ES" smtClean="0"/>
              <a:t>‹Nº›</a:t>
            </a:fld>
            <a:endParaRPr lang="es-ES" dirty="0"/>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s-ES" smtClean="0"/>
              <a:t>Haga clic para modificar el estilo de título del patrón</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p:txBody>
          <a:bodyPr/>
          <a:lstStyle/>
          <a:p>
            <a:endParaRPr lang="es-ES" dirty="0"/>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Vertical Title 1"/>
          <p:cNvSpPr>
            <a:spLocks noGrp="1"/>
          </p:cNvSpPr>
          <p:nvPr>
            <p:ph type="title" orient="vert"/>
          </p:nvPr>
        </p:nvSpPr>
        <p:spPr>
          <a:xfrm>
            <a:off x="7048577" y="395427"/>
            <a:ext cx="1485531" cy="578898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18/03/2014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18/03/2014</a:t>
            </a:fld>
            <a:endParaRPr lang="es-E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E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dirty="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115616" y="5066848"/>
            <a:ext cx="6400800" cy="1752600"/>
          </a:xfrm>
        </p:spPr>
        <p:txBody>
          <a:bodyPr/>
          <a:lstStyle/>
          <a:p>
            <a:endParaRPr lang="es-CO" dirty="0" smtClean="0"/>
          </a:p>
          <a:p>
            <a:r>
              <a:rPr lang="es-CO" sz="2400" b="1" dirty="0" smtClean="0">
                <a:solidFill>
                  <a:srgbClr val="FF0000"/>
                </a:solidFill>
                <a:latin typeface="Baskerville Old Face" pitchFamily="18" charset="0"/>
              </a:rPr>
              <a:t>Lo </a:t>
            </a:r>
            <a:r>
              <a:rPr lang="es-CO" sz="2400" b="1" dirty="0">
                <a:solidFill>
                  <a:srgbClr val="FF0000"/>
                </a:solidFill>
                <a:latin typeface="Baskerville Old Face" pitchFamily="18" charset="0"/>
              </a:rPr>
              <a:t>Que la Biblia Enseña en Cuanto</a:t>
            </a:r>
          </a:p>
          <a:p>
            <a:r>
              <a:rPr lang="es-CO" sz="2400" b="1" dirty="0">
                <a:solidFill>
                  <a:srgbClr val="FF0000"/>
                </a:solidFill>
                <a:latin typeface="Baskerville Old Face" pitchFamily="18" charset="0"/>
              </a:rPr>
              <a:t>A la Tri - Unidad de Dios</a:t>
            </a:r>
          </a:p>
        </p:txBody>
      </p:sp>
      <p:sp>
        <p:nvSpPr>
          <p:cNvPr id="4" name="3 Terminador"/>
          <p:cNvSpPr/>
          <p:nvPr/>
        </p:nvSpPr>
        <p:spPr>
          <a:xfrm>
            <a:off x="755576" y="404744"/>
            <a:ext cx="7488832" cy="1008032"/>
          </a:xfrm>
          <a:prstGeom prst="flowChartTerminator">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7200" dirty="0">
                <a:latin typeface="Algerian" pitchFamily="82" charset="0"/>
              </a:rPr>
              <a:t>LA TRINIDAD</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3117" y="1844824"/>
            <a:ext cx="3333750" cy="333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339719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260672" cy="1039427"/>
          </a:xfrm>
        </p:spPr>
        <p:txBody>
          <a:bodyPr>
            <a:normAutofit/>
          </a:bodyPr>
          <a:lstStyle/>
          <a:p>
            <a:r>
              <a:rPr lang="es-CO" sz="4400" b="1" dirty="0">
                <a:effectLst>
                  <a:outerShdw blurRad="38100" dist="38100" dir="2700000" algn="tl">
                    <a:srgbClr val="000000">
                      <a:alpha val="43137"/>
                    </a:srgbClr>
                  </a:outerShdw>
                </a:effectLst>
              </a:rPr>
              <a:t>la Tri - Unidad de Dios</a:t>
            </a:r>
          </a:p>
        </p:txBody>
      </p:sp>
      <p:sp>
        <p:nvSpPr>
          <p:cNvPr id="3" name="2 Marcador de contenido"/>
          <p:cNvSpPr>
            <a:spLocks noGrp="1"/>
          </p:cNvSpPr>
          <p:nvPr>
            <p:ph idx="1"/>
          </p:nvPr>
        </p:nvSpPr>
        <p:spPr>
          <a:xfrm>
            <a:off x="251520" y="1700808"/>
            <a:ext cx="3744416" cy="4896544"/>
          </a:xfrm>
          <a:solidFill>
            <a:srgbClr val="002060"/>
          </a:solidFill>
        </p:spPr>
        <p:txBody>
          <a:bodyPr>
            <a:normAutofit lnSpcReduction="10000"/>
          </a:bodyPr>
          <a:lstStyle/>
          <a:p>
            <a:pPr marL="114300" indent="0" algn="ctr">
              <a:buNone/>
            </a:pPr>
            <a:r>
              <a:rPr lang="es-CO" sz="3200" b="1" dirty="0" smtClean="0">
                <a:solidFill>
                  <a:schemeClr val="bg1"/>
                </a:solidFill>
              </a:rPr>
              <a:t>Introducción</a:t>
            </a:r>
          </a:p>
          <a:p>
            <a:pPr marL="114300" indent="0" algn="ctr">
              <a:buNone/>
            </a:pPr>
            <a:r>
              <a:rPr lang="es-CO" dirty="0" smtClean="0">
                <a:solidFill>
                  <a:schemeClr val="bg1"/>
                </a:solidFill>
              </a:rPr>
              <a:t>La </a:t>
            </a:r>
            <a:r>
              <a:rPr lang="es-CO" dirty="0">
                <a:solidFill>
                  <a:schemeClr val="bg1"/>
                </a:solidFill>
              </a:rPr>
              <a:t>Biblia enseña enfáticamente  que hay un Dios, pero la Biblia también enseña que la unidad de Dios incluye pluralidad</a:t>
            </a:r>
            <a:r>
              <a:rPr lang="es-CO" dirty="0" smtClean="0">
                <a:solidFill>
                  <a:schemeClr val="bg1"/>
                </a:solidFill>
              </a:rPr>
              <a:t>.</a:t>
            </a:r>
          </a:p>
          <a:p>
            <a:pPr marL="114300" indent="0" algn="ctr">
              <a:buNone/>
            </a:pPr>
            <a:r>
              <a:rPr lang="es-CO" dirty="0" smtClean="0">
                <a:solidFill>
                  <a:schemeClr val="bg1"/>
                </a:solidFill>
              </a:rPr>
              <a:t> </a:t>
            </a:r>
            <a:r>
              <a:rPr lang="es-CO" dirty="0">
                <a:solidFill>
                  <a:schemeClr val="bg1"/>
                </a:solidFill>
              </a:rPr>
              <a:t>De modo que al describir la naturaleza de Dios, hablamos de una unidad plural, o más específicamente, una Tri-Unidad</a:t>
            </a:r>
            <a:r>
              <a:rPr lang="es-CO" dirty="0" smtClean="0">
                <a:solidFill>
                  <a:schemeClr val="bg1"/>
                </a:solidFill>
              </a:rPr>
              <a:t>.</a:t>
            </a:r>
            <a:endParaRPr lang="es-CO" dirty="0">
              <a:solidFill>
                <a:schemeClr val="bg1"/>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700808"/>
            <a:ext cx="4896543"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927517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2051"/>
                                        </p:tgtEl>
                                        <p:attrNameLst>
                                          <p:attrName>style.visibility</p:attrName>
                                        </p:attrNameLst>
                                      </p:cBhvr>
                                      <p:to>
                                        <p:strVal val="visible"/>
                                      </p:to>
                                    </p:set>
                                    <p:anim calcmode="lin" valueType="num">
                                      <p:cBhvr>
                                        <p:cTn id="26" dur="1000" fill="hold"/>
                                        <p:tgtEl>
                                          <p:spTgt spid="2051"/>
                                        </p:tgtEl>
                                        <p:attrNameLst>
                                          <p:attrName>ppt_w</p:attrName>
                                        </p:attrNameLst>
                                      </p:cBhvr>
                                      <p:tavLst>
                                        <p:tav tm="0">
                                          <p:val>
                                            <p:fltVal val="0"/>
                                          </p:val>
                                        </p:tav>
                                        <p:tav tm="100000">
                                          <p:val>
                                            <p:strVal val="#ppt_w"/>
                                          </p:val>
                                        </p:tav>
                                      </p:tavLst>
                                    </p:anim>
                                    <p:anim calcmode="lin" valueType="num">
                                      <p:cBhvr>
                                        <p:cTn id="27" dur="1000" fill="hold"/>
                                        <p:tgtEl>
                                          <p:spTgt spid="2051"/>
                                        </p:tgtEl>
                                        <p:attrNameLst>
                                          <p:attrName>ppt_h</p:attrName>
                                        </p:attrNameLst>
                                      </p:cBhvr>
                                      <p:tavLst>
                                        <p:tav tm="0">
                                          <p:val>
                                            <p:fltVal val="0"/>
                                          </p:val>
                                        </p:tav>
                                        <p:tav tm="100000">
                                          <p:val>
                                            <p:strVal val="#ppt_h"/>
                                          </p:val>
                                        </p:tav>
                                      </p:tavLst>
                                    </p:anim>
                                    <p:anim calcmode="lin" valueType="num">
                                      <p:cBhvr>
                                        <p:cTn id="28" dur="1000" fill="hold"/>
                                        <p:tgtEl>
                                          <p:spTgt spid="2051"/>
                                        </p:tgtEl>
                                        <p:attrNameLst>
                                          <p:attrName>style.rotation</p:attrName>
                                        </p:attrNameLst>
                                      </p:cBhvr>
                                      <p:tavLst>
                                        <p:tav tm="0">
                                          <p:val>
                                            <p:fltVal val="90"/>
                                          </p:val>
                                        </p:tav>
                                        <p:tav tm="100000">
                                          <p:val>
                                            <p:fltVal val="0"/>
                                          </p:val>
                                        </p:tav>
                                      </p:tavLst>
                                    </p:anim>
                                    <p:animEffect transition="in" filter="fade">
                                      <p:cBhvr>
                                        <p:cTn id="29" dur="1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a:effectLst>
                  <a:outerShdw blurRad="38100" dist="38100" dir="2700000" algn="tl">
                    <a:srgbClr val="000000">
                      <a:alpha val="43137"/>
                    </a:srgbClr>
                  </a:outerShdw>
                </a:effectLst>
                <a:latin typeface="Baskerville Old Face" pitchFamily="18" charset="0"/>
              </a:rPr>
              <a:t>El Antiguo Testamento Enfatiza la Unidad de Dios</a:t>
            </a:r>
          </a:p>
        </p:txBody>
      </p:sp>
      <p:sp>
        <p:nvSpPr>
          <p:cNvPr id="3" name="2 Marcador de contenido"/>
          <p:cNvSpPr>
            <a:spLocks noGrp="1"/>
          </p:cNvSpPr>
          <p:nvPr>
            <p:ph idx="1"/>
          </p:nvPr>
        </p:nvSpPr>
        <p:spPr>
          <a:xfrm>
            <a:off x="395536" y="1906724"/>
            <a:ext cx="4546848" cy="2252464"/>
          </a:xfrm>
        </p:spPr>
        <p:txBody>
          <a:bodyPr>
            <a:normAutofit/>
          </a:bodyPr>
          <a:lstStyle/>
          <a:p>
            <a:pPr marL="114300" indent="0">
              <a:buNone/>
            </a:pPr>
            <a:r>
              <a:rPr lang="es-CO" dirty="0"/>
              <a:t>El Antiguo Testamento daba énfasis al hecho de que hay solo UN DIOS. Israel estaba rodeado por naciones que servían a muchos </a:t>
            </a:r>
            <a:r>
              <a:rPr lang="es-CO" dirty="0" smtClean="0"/>
              <a:t>dioses.</a:t>
            </a:r>
            <a:endParaRPr lang="es-CO"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700808"/>
            <a:ext cx="374903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725144"/>
            <a:ext cx="7632848" cy="1938992"/>
          </a:xfrm>
          <a:prstGeom prst="rect">
            <a:avLst/>
          </a:prstGeom>
        </p:spPr>
        <p:txBody>
          <a:bodyPr wrap="square">
            <a:spAutoFit/>
          </a:bodyPr>
          <a:lstStyle/>
          <a:p>
            <a:pPr algn="ctr"/>
            <a:r>
              <a:rPr lang="es-CO" sz="2400" b="1" i="1" dirty="0" smtClean="0">
                <a:solidFill>
                  <a:srgbClr val="FF0000"/>
                </a:solidFill>
              </a:rPr>
              <a:t>El </a:t>
            </a:r>
            <a:r>
              <a:rPr lang="es-CO" sz="2400" b="1" i="1" dirty="0">
                <a:solidFill>
                  <a:srgbClr val="FF0000"/>
                </a:solidFill>
              </a:rPr>
              <a:t>pueblo de Dios tenía que entender que no había más que UN DIOS, y que todos los demás dioses eran dioses falsos, y que realmente no existían, excepto en la imaginación de pecadores idólatras depravados. </a:t>
            </a:r>
          </a:p>
        </p:txBody>
      </p:sp>
    </p:spTree>
    <p:extLst>
      <p:ext uri="{BB962C8B-B14F-4D97-AF65-F5344CB8AC3E}">
        <p14:creationId xmlns:p14="http://schemas.microsoft.com/office/powerpoint/2010/main" val="318108391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1000" fill="hold"/>
                                        <p:tgtEl>
                                          <p:spTgt spid="3075"/>
                                        </p:tgtEl>
                                        <p:attrNameLst>
                                          <p:attrName>ppt_w</p:attrName>
                                        </p:attrNameLst>
                                      </p:cBhvr>
                                      <p:tavLst>
                                        <p:tav tm="0">
                                          <p:val>
                                            <p:fltVal val="0"/>
                                          </p:val>
                                        </p:tav>
                                        <p:tav tm="100000">
                                          <p:val>
                                            <p:strVal val="#ppt_w"/>
                                          </p:val>
                                        </p:tav>
                                      </p:tavLst>
                                    </p:anim>
                                    <p:anim calcmode="lin" valueType="num">
                                      <p:cBhvr>
                                        <p:cTn id="14" dur="1000" fill="hold"/>
                                        <p:tgtEl>
                                          <p:spTgt spid="3075"/>
                                        </p:tgtEl>
                                        <p:attrNameLst>
                                          <p:attrName>ppt_h</p:attrName>
                                        </p:attrNameLst>
                                      </p:cBhvr>
                                      <p:tavLst>
                                        <p:tav tm="0">
                                          <p:val>
                                            <p:fltVal val="0"/>
                                          </p:val>
                                        </p:tav>
                                        <p:tav tm="100000">
                                          <p:val>
                                            <p:strVal val="#ppt_h"/>
                                          </p:val>
                                        </p:tav>
                                      </p:tavLst>
                                    </p:anim>
                                    <p:anim calcmode="lin" valueType="num">
                                      <p:cBhvr>
                                        <p:cTn id="15" dur="1000" fill="hold"/>
                                        <p:tgtEl>
                                          <p:spTgt spid="3075"/>
                                        </p:tgtEl>
                                        <p:attrNameLst>
                                          <p:attrName>style.rotation</p:attrName>
                                        </p:attrNameLst>
                                      </p:cBhvr>
                                      <p:tavLst>
                                        <p:tav tm="0">
                                          <p:val>
                                            <p:fltVal val="90"/>
                                          </p:val>
                                        </p:tav>
                                        <p:tav tm="100000">
                                          <p:val>
                                            <p:fltVal val="0"/>
                                          </p:val>
                                        </p:tav>
                                      </p:tavLst>
                                    </p:anim>
                                    <p:animEffect transition="in" filter="fade">
                                      <p:cBhvr>
                                        <p:cTn id="16" dur="1000"/>
                                        <p:tgtEl>
                                          <p:spTgt spid="3075"/>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dirty="0"/>
              <a:t>El politeísmo, o </a:t>
            </a:r>
            <a:r>
              <a:rPr lang="es-CO" sz="2400" dirty="0" smtClean="0"/>
              <a:t>sea la </a:t>
            </a:r>
            <a:r>
              <a:rPr lang="es-CO" sz="2400" dirty="0"/>
              <a:t>adoración de muchos dioses, era el falso concepto de las naciones paganas que rodeaban a Israel. </a:t>
            </a:r>
          </a:p>
        </p:txBody>
      </p:sp>
      <p:sp>
        <p:nvSpPr>
          <p:cNvPr id="3" name="2 Marcador de contenido"/>
          <p:cNvSpPr>
            <a:spLocks noGrp="1"/>
          </p:cNvSpPr>
          <p:nvPr>
            <p:ph idx="1"/>
          </p:nvPr>
        </p:nvSpPr>
        <p:spPr>
          <a:xfrm>
            <a:off x="457200" y="1752600"/>
            <a:ext cx="4618856" cy="3099445"/>
          </a:xfrm>
          <a:solidFill>
            <a:schemeClr val="accent2">
              <a:lumMod val="40000"/>
              <a:lumOff val="60000"/>
            </a:schemeClr>
          </a:solidFill>
        </p:spPr>
        <p:txBody>
          <a:bodyPr>
            <a:normAutofit/>
          </a:bodyPr>
          <a:lstStyle/>
          <a:p>
            <a:pPr marL="114300" indent="0" algn="ctr">
              <a:buNone/>
            </a:pPr>
            <a:r>
              <a:rPr lang="es-CO" sz="3200" dirty="0" smtClean="0"/>
              <a:t>El </a:t>
            </a:r>
            <a:r>
              <a:rPr lang="es-CO" sz="3200" dirty="0"/>
              <a:t>monoteísmo, o </a:t>
            </a:r>
            <a:r>
              <a:rPr lang="es-CO" sz="3200" dirty="0" smtClean="0"/>
              <a:t>sea la </a:t>
            </a:r>
            <a:r>
              <a:rPr lang="es-CO" sz="3200" dirty="0"/>
              <a:t>creencia de que hay un solo Dios, fue la fe revelada por Dios a la nación hebrea.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844824"/>
            <a:ext cx="3528392" cy="3007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87624" y="5085184"/>
            <a:ext cx="6264696" cy="1569660"/>
          </a:xfrm>
          <a:prstGeom prst="rect">
            <a:avLst/>
          </a:prstGeom>
          <a:solidFill>
            <a:srgbClr val="FFFF00"/>
          </a:solidFill>
        </p:spPr>
        <p:txBody>
          <a:bodyPr wrap="square">
            <a:spAutoFit/>
          </a:bodyPr>
          <a:lstStyle/>
          <a:p>
            <a:pPr algn="ctr"/>
            <a:r>
              <a:rPr lang="es-CO" sz="2400" dirty="0"/>
              <a:t>En los tiempos del Antiguo Testamento Dios optó por no enfatizar Su pluralidad, sino decidió enfatizar Su UNIDAD como el único Dios </a:t>
            </a:r>
            <a:r>
              <a:rPr lang="es-CO" sz="2400" dirty="0" smtClean="0"/>
              <a:t>verdadero.</a:t>
            </a:r>
            <a:endParaRPr lang="es-CO" sz="2400" dirty="0"/>
          </a:p>
        </p:txBody>
      </p:sp>
    </p:spTree>
    <p:extLst>
      <p:ext uri="{BB962C8B-B14F-4D97-AF65-F5344CB8AC3E}">
        <p14:creationId xmlns:p14="http://schemas.microsoft.com/office/powerpoint/2010/main" val="42333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anim calcmode="lin" valueType="num">
                                      <p:cBhvr>
                                        <p:cTn id="21" dur="1000" fill="hold"/>
                                        <p:tgtEl>
                                          <p:spTgt spid="4098"/>
                                        </p:tgtEl>
                                        <p:attrNameLst>
                                          <p:attrName>ppt_w</p:attrName>
                                        </p:attrNameLst>
                                      </p:cBhvr>
                                      <p:tavLst>
                                        <p:tav tm="0">
                                          <p:val>
                                            <p:fltVal val="0"/>
                                          </p:val>
                                        </p:tav>
                                        <p:tav tm="100000">
                                          <p:val>
                                            <p:strVal val="#ppt_w"/>
                                          </p:val>
                                        </p:tav>
                                      </p:tavLst>
                                    </p:anim>
                                    <p:anim calcmode="lin" valueType="num">
                                      <p:cBhvr>
                                        <p:cTn id="22" dur="1000" fill="hold"/>
                                        <p:tgtEl>
                                          <p:spTgt spid="4098"/>
                                        </p:tgtEl>
                                        <p:attrNameLst>
                                          <p:attrName>ppt_h</p:attrName>
                                        </p:attrNameLst>
                                      </p:cBhvr>
                                      <p:tavLst>
                                        <p:tav tm="0">
                                          <p:val>
                                            <p:fltVal val="0"/>
                                          </p:val>
                                        </p:tav>
                                        <p:tav tm="100000">
                                          <p:val>
                                            <p:strVal val="#ppt_h"/>
                                          </p:val>
                                        </p:tav>
                                      </p:tavLst>
                                    </p:anim>
                                    <p:anim calcmode="lin" valueType="num">
                                      <p:cBhvr>
                                        <p:cTn id="23" dur="1000" fill="hold"/>
                                        <p:tgtEl>
                                          <p:spTgt spid="4098"/>
                                        </p:tgtEl>
                                        <p:attrNameLst>
                                          <p:attrName>style.rotation</p:attrName>
                                        </p:attrNameLst>
                                      </p:cBhvr>
                                      <p:tavLst>
                                        <p:tav tm="0">
                                          <p:val>
                                            <p:fltVal val="90"/>
                                          </p:val>
                                        </p:tav>
                                        <p:tav tm="100000">
                                          <p:val>
                                            <p:fltVal val="0"/>
                                          </p:val>
                                        </p:tav>
                                      </p:tavLst>
                                    </p:anim>
                                    <p:animEffect transition="in" filter="fade">
                                      <p:cBhvr>
                                        <p:cTn id="24" dur="1000"/>
                                        <p:tgtEl>
                                          <p:spTgt spid="4098"/>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dirty="0" smtClean="0"/>
              <a:t>«Oye</a:t>
            </a:r>
            <a:r>
              <a:rPr lang="es-CO" sz="2800" dirty="0"/>
              <a:t>, Israel: Jehová nuestro Dios, Jehová UNO </a:t>
            </a:r>
            <a:r>
              <a:rPr lang="es-CO" sz="2800" dirty="0" smtClean="0"/>
              <a:t>es» </a:t>
            </a:r>
            <a:br>
              <a:rPr lang="es-CO" sz="2800" dirty="0" smtClean="0"/>
            </a:br>
            <a:r>
              <a:rPr lang="es-CO" sz="2800" dirty="0" smtClean="0">
                <a:solidFill>
                  <a:srgbClr val="FF0000"/>
                </a:solidFill>
              </a:rPr>
              <a:t>(</a:t>
            </a:r>
            <a:r>
              <a:rPr lang="es-CO" sz="2800" dirty="0">
                <a:solidFill>
                  <a:srgbClr val="FF0000"/>
                </a:solidFill>
              </a:rPr>
              <a:t>Deut.6:4</a:t>
            </a:r>
            <a:r>
              <a:rPr lang="es-CO" sz="2800" dirty="0" smtClean="0">
                <a:solidFill>
                  <a:srgbClr val="FF0000"/>
                </a:solidFill>
              </a:rPr>
              <a:t>).</a:t>
            </a:r>
            <a:endParaRPr lang="es-CO" sz="2800" dirty="0">
              <a:solidFill>
                <a:srgbClr val="FF0000"/>
              </a:solidFill>
            </a:endParaRPr>
          </a:p>
        </p:txBody>
      </p:sp>
      <p:sp>
        <p:nvSpPr>
          <p:cNvPr id="3" name="2 Marcador de contenido"/>
          <p:cNvSpPr>
            <a:spLocks noGrp="1"/>
          </p:cNvSpPr>
          <p:nvPr>
            <p:ph idx="1"/>
          </p:nvPr>
        </p:nvSpPr>
        <p:spPr>
          <a:xfrm>
            <a:off x="457200" y="1916832"/>
            <a:ext cx="8229600" cy="4536504"/>
          </a:xfrm>
          <a:gradFill>
            <a:gsLst>
              <a:gs pos="0">
                <a:srgbClr val="FFEFD1"/>
              </a:gs>
              <a:gs pos="64999">
                <a:srgbClr val="F0EBD5"/>
              </a:gs>
              <a:gs pos="100000">
                <a:srgbClr val="D1C39F"/>
              </a:gs>
            </a:gsLst>
            <a:lin ang="5400000" scaled="0"/>
          </a:gradFill>
        </p:spPr>
        <p:txBody>
          <a:bodyPr>
            <a:normAutofit fontScale="77500" lnSpcReduction="20000"/>
          </a:bodyPr>
          <a:lstStyle/>
          <a:p>
            <a:pPr marL="114300" indent="0">
              <a:buNone/>
            </a:pPr>
            <a:r>
              <a:rPr lang="es-CO" sz="3100" dirty="0" smtClean="0"/>
              <a:t>“</a:t>
            </a:r>
            <a:r>
              <a:rPr lang="es-CO" sz="3100" dirty="0"/>
              <a:t>Jehová es Dios, y </a:t>
            </a:r>
            <a:r>
              <a:rPr lang="es-CO" sz="3100" b="1" dirty="0"/>
              <a:t>no hay otro fuera de ÉL</a:t>
            </a:r>
            <a:r>
              <a:rPr lang="es-CO" sz="3100" dirty="0"/>
              <a:t>” </a:t>
            </a:r>
            <a:r>
              <a:rPr lang="es-CO" sz="3100" dirty="0">
                <a:solidFill>
                  <a:srgbClr val="FF0000"/>
                </a:solidFill>
              </a:rPr>
              <a:t>(Deut.4:35).</a:t>
            </a:r>
          </a:p>
          <a:p>
            <a:pPr marL="114300" indent="0">
              <a:buNone/>
            </a:pPr>
            <a:endParaRPr lang="es-CO" dirty="0"/>
          </a:p>
          <a:p>
            <a:pPr marL="114300" indent="0">
              <a:buNone/>
            </a:pPr>
            <a:r>
              <a:rPr lang="es-CO" dirty="0" smtClean="0"/>
              <a:t> </a:t>
            </a:r>
            <a:r>
              <a:rPr lang="es-CO" sz="2600" dirty="0" smtClean="0"/>
              <a:t>“</a:t>
            </a:r>
            <a:r>
              <a:rPr lang="es-CO" sz="2600" b="1" dirty="0"/>
              <a:t>No hay Dios sino yo. No hay Fuerte; no conozco ninguno</a:t>
            </a:r>
            <a:r>
              <a:rPr lang="es-CO" sz="2600" dirty="0"/>
              <a:t>” </a:t>
            </a:r>
            <a:r>
              <a:rPr lang="es-CO" sz="2600" dirty="0">
                <a:solidFill>
                  <a:srgbClr val="FF0000"/>
                </a:solidFill>
              </a:rPr>
              <a:t>(Isaías 44:8</a:t>
            </a:r>
            <a:r>
              <a:rPr lang="es-CO" sz="2600" dirty="0" smtClean="0">
                <a:solidFill>
                  <a:srgbClr val="FF0000"/>
                </a:solidFill>
              </a:rPr>
              <a:t>).</a:t>
            </a:r>
            <a:r>
              <a:rPr lang="es-CO" sz="2300" dirty="0"/>
              <a:t> </a:t>
            </a:r>
          </a:p>
          <a:p>
            <a:endParaRPr lang="es-CO" dirty="0" smtClean="0"/>
          </a:p>
          <a:p>
            <a:pPr marL="114300" indent="0">
              <a:buNone/>
            </a:pPr>
            <a:r>
              <a:rPr lang="es-CO" dirty="0" smtClean="0"/>
              <a:t>“</a:t>
            </a:r>
            <a:r>
              <a:rPr lang="es-CO" b="1" dirty="0"/>
              <a:t>Yo soy Jehová, y ninguno más hay; no hay Dios fuera de mí</a:t>
            </a:r>
            <a:r>
              <a:rPr lang="es-CO" dirty="0"/>
              <a:t>…para que se sepa desde el nacimiento del sol, y hasta donde se pone, </a:t>
            </a:r>
            <a:r>
              <a:rPr lang="es-CO" b="1" dirty="0"/>
              <a:t>que no hay más</a:t>
            </a:r>
            <a:r>
              <a:rPr lang="es-CO" dirty="0"/>
              <a:t> </a:t>
            </a:r>
            <a:r>
              <a:rPr lang="es-CO" b="1" dirty="0"/>
              <a:t>que yo; yo Jehová, y ninguno más que yo</a:t>
            </a:r>
            <a:r>
              <a:rPr lang="es-CO" dirty="0"/>
              <a:t>” </a:t>
            </a:r>
            <a:r>
              <a:rPr lang="es-CO" dirty="0">
                <a:solidFill>
                  <a:srgbClr val="FF0000"/>
                </a:solidFill>
              </a:rPr>
              <a:t>(Isaías 45:5-6</a:t>
            </a:r>
            <a:r>
              <a:rPr lang="es-CO" dirty="0" smtClean="0">
                <a:solidFill>
                  <a:srgbClr val="FF0000"/>
                </a:solidFill>
              </a:rPr>
              <a:t>).</a:t>
            </a:r>
            <a:r>
              <a:rPr lang="es-CO" dirty="0">
                <a:solidFill>
                  <a:srgbClr val="FF0000"/>
                </a:solidFill>
              </a:rPr>
              <a:t> </a:t>
            </a:r>
          </a:p>
          <a:p>
            <a:endParaRPr lang="es-CO" dirty="0" smtClean="0">
              <a:solidFill>
                <a:srgbClr val="FF0000"/>
              </a:solidFill>
            </a:endParaRPr>
          </a:p>
          <a:p>
            <a:pPr marL="114300" indent="0">
              <a:buNone/>
            </a:pPr>
            <a:r>
              <a:rPr lang="es-CO" dirty="0" smtClean="0"/>
              <a:t>Estos </a:t>
            </a:r>
            <a:r>
              <a:rPr lang="es-CO" dirty="0"/>
              <a:t>versículos dan a entender dos ideas </a:t>
            </a:r>
            <a:r>
              <a:rPr lang="es-CO" dirty="0" smtClean="0"/>
              <a:t>básicas:</a:t>
            </a:r>
          </a:p>
          <a:p>
            <a:pPr marL="114300" indent="0">
              <a:buNone/>
            </a:pPr>
            <a:r>
              <a:rPr lang="es-CO" dirty="0" smtClean="0"/>
              <a:t>1</a:t>
            </a:r>
            <a:r>
              <a:rPr lang="es-CO" dirty="0"/>
              <a:t>) </a:t>
            </a:r>
            <a:r>
              <a:rPr lang="es-CO" b="1" dirty="0"/>
              <a:t>Jehová es uno</a:t>
            </a:r>
            <a:r>
              <a:rPr lang="es-CO" dirty="0"/>
              <a:t>. Esto define la naturaleza de Dios (</a:t>
            </a:r>
            <a:r>
              <a:rPr lang="es-CO" b="1" dirty="0"/>
              <a:t>la UNIDAD de Dios</a:t>
            </a:r>
            <a:r>
              <a:rPr lang="es-CO" dirty="0"/>
              <a:t>). </a:t>
            </a:r>
            <a:endParaRPr lang="es-CO" dirty="0" smtClean="0"/>
          </a:p>
          <a:p>
            <a:pPr marL="114300" indent="0">
              <a:buNone/>
            </a:pPr>
            <a:r>
              <a:rPr lang="es-CO" dirty="0" smtClean="0"/>
              <a:t>2</a:t>
            </a:r>
            <a:r>
              <a:rPr lang="es-CO" dirty="0"/>
              <a:t>) </a:t>
            </a:r>
            <a:r>
              <a:rPr lang="es-CO" b="1" dirty="0"/>
              <a:t>Jehová es el único Dios.</a:t>
            </a:r>
            <a:r>
              <a:rPr lang="es-CO" dirty="0"/>
              <a:t> Esto excluye todos los demás dioses </a:t>
            </a:r>
            <a:r>
              <a:rPr lang="es-CO" b="1" dirty="0"/>
              <a:t>(que Dios es el ÚNICO Dios</a:t>
            </a:r>
            <a:r>
              <a:rPr lang="es-CO" dirty="0" smtClean="0"/>
              <a:t>).</a:t>
            </a:r>
            <a:endParaRPr lang="es-CO" dirty="0"/>
          </a:p>
        </p:txBody>
      </p:sp>
    </p:spTree>
    <p:extLst>
      <p:ext uri="{BB962C8B-B14F-4D97-AF65-F5344CB8AC3E}">
        <p14:creationId xmlns:p14="http://schemas.microsoft.com/office/powerpoint/2010/main" val="203050850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9" dur="500"/>
                                        <p:tgtEl>
                                          <p:spTgt spid="3">
                                            <p:txEl>
                                              <p:pRg st="6" end="6"/>
                                            </p:txEl>
                                          </p:spTgt>
                                        </p:tgtEl>
                                      </p:cBhvr>
                                    </p:animEffect>
                                  </p:childTnLst>
                                </p:cTn>
                              </p:par>
                              <p:par>
                                <p:cTn id="40" presetID="14" presetClass="entr" presetSubtype="1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2" dur="500"/>
                                        <p:tgtEl>
                                          <p:spTgt spid="3">
                                            <p:txEl>
                                              <p:pRg st="7" end="7"/>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randombar(horizontal)">
                                      <p:cBhvr>
                                        <p:cTn id="4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effectLst>
                  <a:outerShdw blurRad="38100" dist="38100" dir="2700000" algn="tl">
                    <a:srgbClr val="000000">
                      <a:alpha val="43137"/>
                    </a:srgbClr>
                  </a:outerShdw>
                </a:effectLst>
                <a:latin typeface="Baskerville Old Face" pitchFamily="18" charset="0"/>
              </a:rPr>
              <a:t>El Antiguo Testamento Insinuaba la Pluralidad de Dios</a:t>
            </a:r>
          </a:p>
        </p:txBody>
      </p:sp>
      <p:sp>
        <p:nvSpPr>
          <p:cNvPr id="3" name="2 Marcador de contenido"/>
          <p:cNvSpPr>
            <a:spLocks noGrp="1"/>
          </p:cNvSpPr>
          <p:nvPr>
            <p:ph idx="1"/>
          </p:nvPr>
        </p:nvSpPr>
        <p:spPr>
          <a:xfrm>
            <a:off x="179512" y="1752600"/>
            <a:ext cx="8784976" cy="47727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114300" indent="0" algn="ctr">
              <a:buNone/>
            </a:pPr>
            <a:r>
              <a:rPr lang="es-CO" dirty="0" smtClean="0"/>
              <a:t>Mientras </a:t>
            </a:r>
            <a:r>
              <a:rPr lang="es-CO" dirty="0"/>
              <a:t>el Antiguo Testamento enfatizaba enfáticamente la UNIDAD de Dios, no permanece en silencio en cuanto a la PLURALIDAD de la naturaleza de Dios. </a:t>
            </a:r>
            <a:endParaRPr lang="es-CO" dirty="0" smtClean="0"/>
          </a:p>
          <a:p>
            <a:pPr marL="114300" indent="0" algn="ctr">
              <a:buNone/>
            </a:pPr>
            <a:endParaRPr lang="es-CO" dirty="0" smtClean="0"/>
          </a:p>
          <a:p>
            <a:pPr marL="114300" indent="0" algn="ctr">
              <a:buNone/>
            </a:pPr>
            <a:r>
              <a:rPr lang="es-CO" dirty="0" smtClean="0"/>
              <a:t>Muchos </a:t>
            </a:r>
            <a:r>
              <a:rPr lang="es-CO" dirty="0"/>
              <a:t>pasajes del Antiguo Testamento, mientras enseñan que hay UN DIOS, también insinúan que este UN DIOS es, en cierto sentido, PLURAL</a:t>
            </a:r>
            <a:r>
              <a:rPr lang="es-CO" dirty="0" smtClean="0"/>
              <a:t>.</a:t>
            </a:r>
          </a:p>
          <a:p>
            <a:pPr marL="114300" indent="0" algn="ctr">
              <a:buNone/>
            </a:pPr>
            <a:r>
              <a:rPr lang="es-CO" dirty="0" smtClean="0"/>
              <a:t> </a:t>
            </a:r>
          </a:p>
          <a:p>
            <a:pPr marL="114300" indent="0" algn="ctr">
              <a:buNone/>
            </a:pPr>
            <a:r>
              <a:rPr lang="es-CO" dirty="0" smtClean="0"/>
              <a:t>Cómo </a:t>
            </a:r>
            <a:r>
              <a:rPr lang="es-CO" dirty="0"/>
              <a:t>la pluralidad de Dios armoniza con su unidad se define más claramente en el Nuevo Testamento, pero el Antiguo Testamento pone alguna importante base para la revelación del Nuevo Testamento que había de venir. </a:t>
            </a:r>
            <a:endParaRPr lang="es-CO" dirty="0" smtClean="0"/>
          </a:p>
          <a:p>
            <a:pPr marL="114300" indent="0" algn="ctr">
              <a:buNone/>
            </a:pPr>
            <a:endParaRPr lang="es-CO" dirty="0" smtClean="0"/>
          </a:p>
          <a:p>
            <a:pPr marL="114300" indent="0" algn="ctr">
              <a:buNone/>
            </a:pPr>
            <a:r>
              <a:rPr lang="es-CO" b="1" dirty="0" smtClean="0">
                <a:solidFill>
                  <a:srgbClr val="FF0000"/>
                </a:solidFill>
              </a:rPr>
              <a:t>Consideremos </a:t>
            </a:r>
            <a:r>
              <a:rPr lang="es-CO" b="1" dirty="0">
                <a:solidFill>
                  <a:srgbClr val="FF0000"/>
                </a:solidFill>
              </a:rPr>
              <a:t>algunas de estas aseveraciones de la pluralidad de Dios en el Antiguo </a:t>
            </a:r>
            <a:r>
              <a:rPr lang="es-CO" b="1" dirty="0" smtClean="0">
                <a:solidFill>
                  <a:srgbClr val="FF0000"/>
                </a:solidFill>
              </a:rPr>
              <a:t>Testamento</a:t>
            </a:r>
            <a:r>
              <a:rPr lang="es-CO" b="1" dirty="0">
                <a:solidFill>
                  <a:srgbClr val="FF0000"/>
                </a:solidFill>
              </a:rPr>
              <a:t>.</a:t>
            </a:r>
          </a:p>
        </p:txBody>
      </p:sp>
    </p:spTree>
    <p:extLst>
      <p:ext uri="{BB962C8B-B14F-4D97-AF65-F5344CB8AC3E}">
        <p14:creationId xmlns:p14="http://schemas.microsoft.com/office/powerpoint/2010/main" val="363795060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31" presetClass="entr" presetSubtype="0" fill="hold" nodeType="clickEffect">
                                  <p:stCondLst>
                                    <p:cond delay="0"/>
                                  </p:stCondLst>
                                  <p:childTnLst>
                                    <p:set>
                                      <p:cBhvr>
                                        <p:cTn id="72" dur="1" fill="hold">
                                          <p:stCondLst>
                                            <p:cond delay="0"/>
                                          </p:stCondLst>
                                        </p:cTn>
                                        <p:tgtEl>
                                          <p:spTgt spid="3">
                                            <p:txEl>
                                              <p:pRg st="6" end="6"/>
                                            </p:txEl>
                                          </p:spTgt>
                                        </p:tgtEl>
                                        <p:attrNameLst>
                                          <p:attrName>style.visibility</p:attrName>
                                        </p:attrNameLst>
                                      </p:cBhvr>
                                      <p:to>
                                        <p:strVal val="visible"/>
                                      </p:to>
                                    </p:set>
                                    <p:anim calcmode="lin" valueType="num">
                                      <p:cBhvr>
                                        <p:cTn id="7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7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7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7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000" b="1" dirty="0">
                <a:solidFill>
                  <a:srgbClr val="FF0000"/>
                </a:solidFill>
              </a:rPr>
              <a:t>1</a:t>
            </a:r>
            <a:r>
              <a:rPr lang="es-CO" b="1" dirty="0"/>
              <a:t>. La palabra hebrea para DIOS (“Elohim”) está en forma </a:t>
            </a:r>
            <a:r>
              <a:rPr lang="es-CO" b="1" dirty="0" smtClean="0"/>
              <a:t>plural</a:t>
            </a:r>
            <a:endParaRPr lang="es-CO" b="1" dirty="0"/>
          </a:p>
        </p:txBody>
      </p:sp>
      <p:sp>
        <p:nvSpPr>
          <p:cNvPr id="3" name="2 Marcador de contenido"/>
          <p:cNvSpPr>
            <a:spLocks noGrp="1"/>
          </p:cNvSpPr>
          <p:nvPr>
            <p:ph idx="1"/>
          </p:nvPr>
        </p:nvSpPr>
        <p:spPr>
          <a:xfrm>
            <a:off x="457200" y="1752600"/>
            <a:ext cx="8229600" cy="4700736"/>
          </a:xfrm>
        </p:spPr>
        <p:txBody>
          <a:bodyPr>
            <a:normAutofit lnSpcReduction="10000"/>
          </a:bodyPr>
          <a:lstStyle/>
          <a:p>
            <a:pPr marL="114300" indent="0" algn="ctr">
              <a:buNone/>
            </a:pPr>
            <a:r>
              <a:rPr lang="es-CO" dirty="0" smtClean="0"/>
              <a:t>“</a:t>
            </a:r>
            <a:r>
              <a:rPr lang="es-CO" dirty="0"/>
              <a:t>En el principio CREÓ Dios” </a:t>
            </a:r>
            <a:r>
              <a:rPr lang="es-CO" dirty="0">
                <a:solidFill>
                  <a:srgbClr val="FF0000"/>
                </a:solidFill>
              </a:rPr>
              <a:t>(Génesis 1:1). </a:t>
            </a:r>
            <a:endParaRPr lang="es-CO" dirty="0" smtClean="0">
              <a:solidFill>
                <a:srgbClr val="FF0000"/>
              </a:solidFill>
            </a:endParaRPr>
          </a:p>
          <a:p>
            <a:pPr marL="114300" indent="0" algn="ctr">
              <a:buNone/>
            </a:pPr>
            <a:r>
              <a:rPr lang="es-CO" dirty="0" smtClean="0"/>
              <a:t>Dios </a:t>
            </a:r>
            <a:r>
              <a:rPr lang="es-CO" dirty="0"/>
              <a:t>es el CREADOR omnipotente. </a:t>
            </a:r>
            <a:endParaRPr lang="es-CO" dirty="0" smtClean="0"/>
          </a:p>
          <a:p>
            <a:pPr marL="114300" indent="0" algn="ctr">
              <a:buNone/>
            </a:pPr>
            <a:endParaRPr lang="es-CO" dirty="0" smtClean="0"/>
          </a:p>
          <a:p>
            <a:pPr marL="114300" indent="0" algn="ctr">
              <a:buNone/>
            </a:pPr>
            <a:r>
              <a:rPr lang="es-CO" dirty="0" smtClean="0"/>
              <a:t>El </a:t>
            </a:r>
            <a:r>
              <a:rPr lang="es-CO" dirty="0"/>
              <a:t>nombre que se encuentra por “Dios” </a:t>
            </a:r>
            <a:r>
              <a:rPr lang="es-CO" dirty="0" smtClean="0"/>
              <a:t>aquí es </a:t>
            </a:r>
            <a:r>
              <a:rPr lang="es-CO" dirty="0"/>
              <a:t>la palabra hebrea “ELOHIM”. </a:t>
            </a:r>
            <a:endParaRPr lang="es-CO" dirty="0" smtClean="0"/>
          </a:p>
          <a:p>
            <a:pPr marL="114300" indent="0" algn="ctr">
              <a:buNone/>
            </a:pPr>
            <a:r>
              <a:rPr lang="es-CO" dirty="0" smtClean="0"/>
              <a:t>Y la </a:t>
            </a:r>
            <a:r>
              <a:rPr lang="es-CO" dirty="0"/>
              <a:t>terminación de esta palabra (“…IM”) es una </a:t>
            </a:r>
            <a:r>
              <a:rPr lang="es-CO" b="1" dirty="0"/>
              <a:t>terminación plural</a:t>
            </a:r>
            <a:r>
              <a:rPr lang="es-CO" dirty="0"/>
              <a:t> </a:t>
            </a:r>
            <a:r>
              <a:rPr lang="es-CO" u="sng" dirty="0"/>
              <a:t>(“plural” significa más que uno). </a:t>
            </a:r>
            <a:endParaRPr lang="es-CO" u="sng" dirty="0" smtClean="0"/>
          </a:p>
          <a:p>
            <a:pPr marL="114300" indent="0" algn="ctr">
              <a:buNone/>
            </a:pPr>
            <a:endParaRPr lang="es-CO" dirty="0" smtClean="0"/>
          </a:p>
          <a:p>
            <a:pPr marL="114300" indent="0" algn="ctr">
              <a:buNone/>
            </a:pPr>
            <a:r>
              <a:rPr lang="es-CO" dirty="0" smtClean="0"/>
              <a:t>En </a:t>
            </a:r>
            <a:r>
              <a:rPr lang="es-CO" dirty="0"/>
              <a:t>el idioma español la “S” es la terminación plural. </a:t>
            </a:r>
            <a:endParaRPr lang="es-CO" dirty="0" smtClean="0"/>
          </a:p>
          <a:p>
            <a:pPr marL="114300" indent="0" algn="ctr">
              <a:buNone/>
            </a:pPr>
            <a:r>
              <a:rPr lang="es-CO" dirty="0" smtClean="0"/>
              <a:t>Transformamos </a:t>
            </a:r>
            <a:r>
              <a:rPr lang="es-CO" dirty="0"/>
              <a:t>las palabras españolas en plural agregándoles la letra “S” o “ES”. </a:t>
            </a:r>
            <a:endParaRPr lang="es-CO" dirty="0" smtClean="0"/>
          </a:p>
        </p:txBody>
      </p:sp>
    </p:spTree>
    <p:extLst>
      <p:ext uri="{BB962C8B-B14F-4D97-AF65-F5344CB8AC3E}">
        <p14:creationId xmlns:p14="http://schemas.microsoft.com/office/powerpoint/2010/main" val="423084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80">
                                          <p:stCondLst>
                                            <p:cond delay="0"/>
                                          </p:stCondLst>
                                        </p:cTn>
                                        <p:tgtEl>
                                          <p:spTgt spid="3">
                                            <p:txEl>
                                              <p:pRg st="6" end="6"/>
                                            </p:txEl>
                                          </p:spTgt>
                                        </p:tgtEl>
                                      </p:cBhvr>
                                    </p:animEffect>
                                    <p:anim calcmode="lin" valueType="num">
                                      <p:cBhvr>
                                        <p:cTn id="3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3">
                                            <p:txEl>
                                              <p:pRg st="6" end="6"/>
                                            </p:txEl>
                                          </p:spTgt>
                                        </p:tgtEl>
                                      </p:cBhvr>
                                      <p:to x="100000" y="60000"/>
                                    </p:animScale>
                                    <p:animScale>
                                      <p:cBhvr>
                                        <p:cTn id="36" dur="166" decel="50000">
                                          <p:stCondLst>
                                            <p:cond delay="676"/>
                                          </p:stCondLst>
                                        </p:cTn>
                                        <p:tgtEl>
                                          <p:spTgt spid="3">
                                            <p:txEl>
                                              <p:pRg st="6" end="6"/>
                                            </p:txEl>
                                          </p:spTgt>
                                        </p:tgtEl>
                                      </p:cBhvr>
                                      <p:to x="100000" y="100000"/>
                                    </p:animScale>
                                    <p:animScale>
                                      <p:cBhvr>
                                        <p:cTn id="37" dur="26">
                                          <p:stCondLst>
                                            <p:cond delay="1312"/>
                                          </p:stCondLst>
                                        </p:cTn>
                                        <p:tgtEl>
                                          <p:spTgt spid="3">
                                            <p:txEl>
                                              <p:pRg st="6" end="6"/>
                                            </p:txEl>
                                          </p:spTgt>
                                        </p:tgtEl>
                                      </p:cBhvr>
                                      <p:to x="100000" y="80000"/>
                                    </p:animScale>
                                    <p:animScale>
                                      <p:cBhvr>
                                        <p:cTn id="38" dur="166" decel="50000">
                                          <p:stCondLst>
                                            <p:cond delay="1338"/>
                                          </p:stCondLst>
                                        </p:cTn>
                                        <p:tgtEl>
                                          <p:spTgt spid="3">
                                            <p:txEl>
                                              <p:pRg st="6" end="6"/>
                                            </p:txEl>
                                          </p:spTgt>
                                        </p:tgtEl>
                                      </p:cBhvr>
                                      <p:to x="100000" y="100000"/>
                                    </p:animScale>
                                    <p:animScale>
                                      <p:cBhvr>
                                        <p:cTn id="39" dur="26">
                                          <p:stCondLst>
                                            <p:cond delay="1642"/>
                                          </p:stCondLst>
                                        </p:cTn>
                                        <p:tgtEl>
                                          <p:spTgt spid="3">
                                            <p:txEl>
                                              <p:pRg st="6" end="6"/>
                                            </p:txEl>
                                          </p:spTgt>
                                        </p:tgtEl>
                                      </p:cBhvr>
                                      <p:to x="100000" y="90000"/>
                                    </p:animScale>
                                    <p:animScale>
                                      <p:cBhvr>
                                        <p:cTn id="40" dur="166" decel="50000">
                                          <p:stCondLst>
                                            <p:cond delay="1668"/>
                                          </p:stCondLst>
                                        </p:cTn>
                                        <p:tgtEl>
                                          <p:spTgt spid="3">
                                            <p:txEl>
                                              <p:pRg st="6" end="6"/>
                                            </p:txEl>
                                          </p:spTgt>
                                        </p:tgtEl>
                                      </p:cBhvr>
                                      <p:to x="100000" y="100000"/>
                                    </p:animScale>
                                    <p:animScale>
                                      <p:cBhvr>
                                        <p:cTn id="41" dur="26">
                                          <p:stCondLst>
                                            <p:cond delay="1808"/>
                                          </p:stCondLst>
                                        </p:cTn>
                                        <p:tgtEl>
                                          <p:spTgt spid="3">
                                            <p:txEl>
                                              <p:pRg st="6" end="6"/>
                                            </p:txEl>
                                          </p:spTgt>
                                        </p:tgtEl>
                                      </p:cBhvr>
                                      <p:to x="100000" y="95000"/>
                                    </p:animScale>
                                    <p:animScale>
                                      <p:cBhvr>
                                        <p:cTn id="42" dur="166" decel="50000">
                                          <p:stCondLst>
                                            <p:cond delay="1834"/>
                                          </p:stCondLst>
                                        </p:cTn>
                                        <p:tgtEl>
                                          <p:spTgt spid="3">
                                            <p:txEl>
                                              <p:pRg st="6" end="6"/>
                                            </p:txEl>
                                          </p:spTgt>
                                        </p:tgtEl>
                                      </p:cBhvr>
                                      <p:to x="100000" y="100000"/>
                                    </p:animScale>
                                  </p:childTnLst>
                                </p:cTn>
                              </p:par>
                              <p:par>
                                <p:cTn id="43" presetID="26" presetClass="entr" presetSubtype="0" fill="hold"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wipe(down)">
                                      <p:cBhvr>
                                        <p:cTn id="45" dur="580">
                                          <p:stCondLst>
                                            <p:cond delay="0"/>
                                          </p:stCondLst>
                                        </p:cTn>
                                        <p:tgtEl>
                                          <p:spTgt spid="3">
                                            <p:txEl>
                                              <p:pRg st="7" end="7"/>
                                            </p:txEl>
                                          </p:spTgt>
                                        </p:tgtEl>
                                      </p:cBhvr>
                                    </p:animEffect>
                                    <p:anim calcmode="lin" valueType="num">
                                      <p:cBhvr>
                                        <p:cTn id="4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1" dur="26">
                                          <p:stCondLst>
                                            <p:cond delay="650"/>
                                          </p:stCondLst>
                                        </p:cTn>
                                        <p:tgtEl>
                                          <p:spTgt spid="3">
                                            <p:txEl>
                                              <p:pRg st="7" end="7"/>
                                            </p:txEl>
                                          </p:spTgt>
                                        </p:tgtEl>
                                      </p:cBhvr>
                                      <p:to x="100000" y="60000"/>
                                    </p:animScale>
                                    <p:animScale>
                                      <p:cBhvr>
                                        <p:cTn id="52" dur="166" decel="50000">
                                          <p:stCondLst>
                                            <p:cond delay="676"/>
                                          </p:stCondLst>
                                        </p:cTn>
                                        <p:tgtEl>
                                          <p:spTgt spid="3">
                                            <p:txEl>
                                              <p:pRg st="7" end="7"/>
                                            </p:txEl>
                                          </p:spTgt>
                                        </p:tgtEl>
                                      </p:cBhvr>
                                      <p:to x="100000" y="100000"/>
                                    </p:animScale>
                                    <p:animScale>
                                      <p:cBhvr>
                                        <p:cTn id="53" dur="26">
                                          <p:stCondLst>
                                            <p:cond delay="1312"/>
                                          </p:stCondLst>
                                        </p:cTn>
                                        <p:tgtEl>
                                          <p:spTgt spid="3">
                                            <p:txEl>
                                              <p:pRg st="7" end="7"/>
                                            </p:txEl>
                                          </p:spTgt>
                                        </p:tgtEl>
                                      </p:cBhvr>
                                      <p:to x="100000" y="80000"/>
                                    </p:animScale>
                                    <p:animScale>
                                      <p:cBhvr>
                                        <p:cTn id="54" dur="166" decel="50000">
                                          <p:stCondLst>
                                            <p:cond delay="1338"/>
                                          </p:stCondLst>
                                        </p:cTn>
                                        <p:tgtEl>
                                          <p:spTgt spid="3">
                                            <p:txEl>
                                              <p:pRg st="7" end="7"/>
                                            </p:txEl>
                                          </p:spTgt>
                                        </p:tgtEl>
                                      </p:cBhvr>
                                      <p:to x="100000" y="100000"/>
                                    </p:animScale>
                                    <p:animScale>
                                      <p:cBhvr>
                                        <p:cTn id="55" dur="26">
                                          <p:stCondLst>
                                            <p:cond delay="1642"/>
                                          </p:stCondLst>
                                        </p:cTn>
                                        <p:tgtEl>
                                          <p:spTgt spid="3">
                                            <p:txEl>
                                              <p:pRg st="7" end="7"/>
                                            </p:txEl>
                                          </p:spTgt>
                                        </p:tgtEl>
                                      </p:cBhvr>
                                      <p:to x="100000" y="90000"/>
                                    </p:animScale>
                                    <p:animScale>
                                      <p:cBhvr>
                                        <p:cTn id="56" dur="166" decel="50000">
                                          <p:stCondLst>
                                            <p:cond delay="1668"/>
                                          </p:stCondLst>
                                        </p:cTn>
                                        <p:tgtEl>
                                          <p:spTgt spid="3">
                                            <p:txEl>
                                              <p:pRg st="7" end="7"/>
                                            </p:txEl>
                                          </p:spTgt>
                                        </p:tgtEl>
                                      </p:cBhvr>
                                      <p:to x="100000" y="100000"/>
                                    </p:animScale>
                                    <p:animScale>
                                      <p:cBhvr>
                                        <p:cTn id="57" dur="26">
                                          <p:stCondLst>
                                            <p:cond delay="1808"/>
                                          </p:stCondLst>
                                        </p:cTn>
                                        <p:tgtEl>
                                          <p:spTgt spid="3">
                                            <p:txEl>
                                              <p:pRg st="7" end="7"/>
                                            </p:txEl>
                                          </p:spTgt>
                                        </p:tgtEl>
                                      </p:cBhvr>
                                      <p:to x="100000" y="95000"/>
                                    </p:animScale>
                                    <p:animScale>
                                      <p:cBhvr>
                                        <p:cTn id="58"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¿Puedes poner en PLURAL las siguientes palabras?</a:t>
            </a:r>
          </a:p>
        </p:txBody>
      </p:sp>
      <p:sp>
        <p:nvSpPr>
          <p:cNvPr id="3" name="2 Marcador de contenido"/>
          <p:cNvSpPr>
            <a:spLocks noGrp="1"/>
          </p:cNvSpPr>
          <p:nvPr>
            <p:ph idx="1"/>
          </p:nvPr>
        </p:nvSpPr>
        <p:spPr>
          <a:xfrm>
            <a:off x="457200" y="1752600"/>
            <a:ext cx="8229600" cy="4772744"/>
          </a:xfrm>
        </p:spPr>
        <p:txBody>
          <a:bodyPr>
            <a:normAutofit fontScale="85000" lnSpcReduction="10000"/>
          </a:bodyPr>
          <a:lstStyle/>
          <a:p>
            <a:pPr marL="114300" indent="0" algn="ctr">
              <a:buNone/>
            </a:pPr>
            <a:r>
              <a:rPr lang="es-CO" dirty="0" smtClean="0"/>
              <a:t>Recuerda, la </a:t>
            </a:r>
            <a:r>
              <a:rPr lang="es-CO" dirty="0"/>
              <a:t>palabra hebrea ELOHIM es una palabra PLURAL. </a:t>
            </a:r>
            <a:endParaRPr lang="es-CO" dirty="0" smtClean="0"/>
          </a:p>
          <a:p>
            <a:pPr marL="114300" indent="0" algn="ctr">
              <a:buNone/>
            </a:pPr>
            <a:r>
              <a:rPr lang="es-CO" dirty="0" smtClean="0"/>
              <a:t>En </a:t>
            </a:r>
            <a:r>
              <a:rPr lang="es-CO" dirty="0"/>
              <a:t>la Biblia se usa muchas veces para </a:t>
            </a:r>
            <a:r>
              <a:rPr lang="es-CO" dirty="0" smtClean="0"/>
              <a:t>describir</a:t>
            </a:r>
            <a:r>
              <a:rPr lang="es-CO" b="1" dirty="0"/>
              <a:t> </a:t>
            </a:r>
            <a:r>
              <a:rPr lang="es-CO" u="sng" dirty="0"/>
              <a:t>(dioses falsos</a:t>
            </a:r>
            <a:r>
              <a:rPr lang="es-CO" u="sng" dirty="0" smtClean="0"/>
              <a:t>), Por ejemplo:</a:t>
            </a:r>
            <a:endParaRPr lang="es-CO" u="sng" dirty="0"/>
          </a:p>
          <a:p>
            <a:pPr marL="114300" indent="0">
              <a:buNone/>
            </a:pPr>
            <a:endParaRPr lang="es-CO" dirty="0" smtClean="0">
              <a:solidFill>
                <a:srgbClr val="FF0000"/>
              </a:solidFill>
            </a:endParaRPr>
          </a:p>
          <a:p>
            <a:pPr marL="114300" indent="0">
              <a:buNone/>
            </a:pPr>
            <a:r>
              <a:rPr lang="es-CO" dirty="0" smtClean="0">
                <a:solidFill>
                  <a:srgbClr val="FF0000"/>
                </a:solidFill>
              </a:rPr>
              <a:t>Éxodo 20:3.</a:t>
            </a:r>
            <a:r>
              <a:rPr lang="es-CO" dirty="0" smtClean="0"/>
              <a:t> “No </a:t>
            </a:r>
            <a:r>
              <a:rPr lang="es-CO" dirty="0"/>
              <a:t>tendrás </a:t>
            </a:r>
            <a:r>
              <a:rPr lang="es-CO" dirty="0" smtClean="0"/>
              <a:t>otros _______ </a:t>
            </a:r>
            <a:r>
              <a:rPr lang="es-CO" dirty="0"/>
              <a:t>(ELOHIM) ajenos delante de mí” </a:t>
            </a:r>
            <a:r>
              <a:rPr lang="es-CO" dirty="0">
                <a:solidFill>
                  <a:srgbClr val="FF0000"/>
                </a:solidFill>
              </a:rPr>
              <a:t> </a:t>
            </a:r>
          </a:p>
          <a:p>
            <a:pPr marL="114300" indent="0">
              <a:buNone/>
            </a:pPr>
            <a:endParaRPr lang="es-CO" dirty="0"/>
          </a:p>
          <a:p>
            <a:pPr marL="114300" indent="0">
              <a:buNone/>
            </a:pPr>
            <a:r>
              <a:rPr lang="es-CO" dirty="0" smtClean="0">
                <a:solidFill>
                  <a:srgbClr val="FF0000"/>
                </a:solidFill>
              </a:rPr>
              <a:t>Éxodo23:13</a:t>
            </a:r>
            <a:r>
              <a:rPr lang="es-CO" dirty="0" smtClean="0"/>
              <a:t>. “Y </a:t>
            </a:r>
            <a:r>
              <a:rPr lang="es-CO" dirty="0"/>
              <a:t>nombre de </a:t>
            </a:r>
            <a:r>
              <a:rPr lang="es-CO" dirty="0" smtClean="0"/>
              <a:t>otros </a:t>
            </a:r>
            <a:r>
              <a:rPr lang="es-CO" b="1" dirty="0" smtClean="0"/>
              <a:t>_______</a:t>
            </a:r>
            <a:r>
              <a:rPr lang="es-CO" dirty="0" smtClean="0"/>
              <a:t> </a:t>
            </a:r>
            <a:r>
              <a:rPr lang="es-CO" dirty="0"/>
              <a:t>(ELOHIM) no </a:t>
            </a:r>
            <a:r>
              <a:rPr lang="es-CO" dirty="0" smtClean="0"/>
              <a:t>mentaréis</a:t>
            </a:r>
            <a:r>
              <a:rPr lang="es-CO" dirty="0"/>
              <a:t> </a:t>
            </a:r>
          </a:p>
          <a:p>
            <a:pPr marL="114300" indent="0">
              <a:buNone/>
            </a:pPr>
            <a:endParaRPr lang="es-CO" dirty="0"/>
          </a:p>
          <a:p>
            <a:pPr marL="114300" indent="0">
              <a:buNone/>
            </a:pPr>
            <a:r>
              <a:rPr lang="es-CO" dirty="0" smtClean="0">
                <a:solidFill>
                  <a:srgbClr val="FF0000"/>
                </a:solidFill>
              </a:rPr>
              <a:t>Deut.31:20</a:t>
            </a:r>
            <a:r>
              <a:rPr lang="es-CO" dirty="0">
                <a:solidFill>
                  <a:srgbClr val="FF0000"/>
                </a:solidFill>
              </a:rPr>
              <a:t>; ve(r </a:t>
            </a:r>
            <a:r>
              <a:rPr lang="es-CO" dirty="0" smtClean="0">
                <a:solidFill>
                  <a:srgbClr val="FF0000"/>
                </a:solidFill>
              </a:rPr>
              <a:t>v.18.</a:t>
            </a:r>
            <a:r>
              <a:rPr lang="es-CO" dirty="0" smtClean="0"/>
              <a:t> “…</a:t>
            </a:r>
            <a:r>
              <a:rPr lang="es-CO" dirty="0"/>
              <a:t>y se volverán a </a:t>
            </a:r>
            <a:r>
              <a:rPr lang="es-CO" b="1" u="sng" dirty="0" smtClean="0"/>
              <a:t>________</a:t>
            </a:r>
            <a:r>
              <a:rPr lang="es-CO" dirty="0" smtClean="0"/>
              <a:t> </a:t>
            </a:r>
            <a:r>
              <a:rPr lang="es-CO" dirty="0"/>
              <a:t>(ELOHIM) ajenos</a:t>
            </a:r>
            <a:r>
              <a:rPr lang="es-CO" dirty="0" smtClean="0"/>
              <a:t>”</a:t>
            </a:r>
            <a:endParaRPr lang="es-CO" b="1" dirty="0">
              <a:solidFill>
                <a:srgbClr val="FF0000"/>
              </a:solidFill>
            </a:endParaRPr>
          </a:p>
          <a:p>
            <a:pPr marL="114300" indent="0">
              <a:buNone/>
            </a:pPr>
            <a:endParaRPr lang="es-CO" b="1" dirty="0" smtClean="0"/>
          </a:p>
          <a:p>
            <a:pPr marL="114300" indent="0">
              <a:buNone/>
            </a:pPr>
            <a:r>
              <a:rPr lang="pt-BR" b="1" dirty="0" smtClean="0">
                <a:solidFill>
                  <a:srgbClr val="FF0000"/>
                </a:solidFill>
              </a:rPr>
              <a:t>Josué </a:t>
            </a:r>
            <a:r>
              <a:rPr lang="pt-BR" b="1" dirty="0">
                <a:solidFill>
                  <a:srgbClr val="FF0000"/>
                </a:solidFill>
              </a:rPr>
              <a:t>24:16; ver v. </a:t>
            </a:r>
            <a:r>
              <a:rPr lang="pt-BR" b="1" dirty="0" smtClean="0">
                <a:solidFill>
                  <a:srgbClr val="FF0000"/>
                </a:solidFill>
              </a:rPr>
              <a:t>2</a:t>
            </a:r>
            <a:r>
              <a:rPr lang="pt-BR" b="1" dirty="0" smtClean="0"/>
              <a:t>. </a:t>
            </a:r>
            <a:r>
              <a:rPr lang="es-CO" b="1" dirty="0" smtClean="0"/>
              <a:t>“</a:t>
            </a:r>
            <a:r>
              <a:rPr lang="es-CO" b="1" dirty="0"/>
              <a:t>Nunca tal acontezca, que dejemos a Jehová </a:t>
            </a:r>
            <a:r>
              <a:rPr lang="es-CO" dirty="0"/>
              <a:t>para servir a otros </a:t>
            </a:r>
            <a:r>
              <a:rPr lang="es-CO" b="1" u="sng" dirty="0" smtClean="0"/>
              <a:t>________</a:t>
            </a:r>
            <a:r>
              <a:rPr lang="es-CO" dirty="0" smtClean="0"/>
              <a:t> (</a:t>
            </a:r>
            <a:r>
              <a:rPr lang="es-CO" dirty="0"/>
              <a:t>ELOHIM</a:t>
            </a:r>
            <a:r>
              <a:rPr lang="es-CO" dirty="0" smtClean="0"/>
              <a:t>)”</a:t>
            </a:r>
            <a:endParaRPr lang="es-CO" dirty="0"/>
          </a:p>
        </p:txBody>
      </p:sp>
    </p:spTree>
    <p:extLst>
      <p:ext uri="{BB962C8B-B14F-4D97-AF65-F5344CB8AC3E}">
        <p14:creationId xmlns:p14="http://schemas.microsoft.com/office/powerpoint/2010/main" val="145476442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wipe(down)">
                                      <p:cBhvr>
                                        <p:cTn id="29" dur="580">
                                          <p:stCondLst>
                                            <p:cond delay="0"/>
                                          </p:stCondLst>
                                        </p:cTn>
                                        <p:tgtEl>
                                          <p:spTgt spid="3">
                                            <p:txEl>
                                              <p:pRg st="5" end="5"/>
                                            </p:txEl>
                                          </p:spTgt>
                                        </p:tgtEl>
                                      </p:cBhvr>
                                    </p:animEffect>
                                    <p:anim calcmode="lin" valueType="num">
                                      <p:cBhvr>
                                        <p:cTn id="3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3">
                                            <p:txEl>
                                              <p:pRg st="5" end="5"/>
                                            </p:txEl>
                                          </p:spTgt>
                                        </p:tgtEl>
                                      </p:cBhvr>
                                      <p:to x="100000" y="60000"/>
                                    </p:animScale>
                                    <p:animScale>
                                      <p:cBhvr>
                                        <p:cTn id="36" dur="166" decel="50000">
                                          <p:stCondLst>
                                            <p:cond delay="676"/>
                                          </p:stCondLst>
                                        </p:cTn>
                                        <p:tgtEl>
                                          <p:spTgt spid="3">
                                            <p:txEl>
                                              <p:pRg st="5" end="5"/>
                                            </p:txEl>
                                          </p:spTgt>
                                        </p:tgtEl>
                                      </p:cBhvr>
                                      <p:to x="100000" y="100000"/>
                                    </p:animScale>
                                    <p:animScale>
                                      <p:cBhvr>
                                        <p:cTn id="37" dur="26">
                                          <p:stCondLst>
                                            <p:cond delay="1312"/>
                                          </p:stCondLst>
                                        </p:cTn>
                                        <p:tgtEl>
                                          <p:spTgt spid="3">
                                            <p:txEl>
                                              <p:pRg st="5" end="5"/>
                                            </p:txEl>
                                          </p:spTgt>
                                        </p:tgtEl>
                                      </p:cBhvr>
                                      <p:to x="100000" y="80000"/>
                                    </p:animScale>
                                    <p:animScale>
                                      <p:cBhvr>
                                        <p:cTn id="38" dur="166" decel="50000">
                                          <p:stCondLst>
                                            <p:cond delay="1338"/>
                                          </p:stCondLst>
                                        </p:cTn>
                                        <p:tgtEl>
                                          <p:spTgt spid="3">
                                            <p:txEl>
                                              <p:pRg st="5" end="5"/>
                                            </p:txEl>
                                          </p:spTgt>
                                        </p:tgtEl>
                                      </p:cBhvr>
                                      <p:to x="100000" y="100000"/>
                                    </p:animScale>
                                    <p:animScale>
                                      <p:cBhvr>
                                        <p:cTn id="39" dur="26">
                                          <p:stCondLst>
                                            <p:cond delay="1642"/>
                                          </p:stCondLst>
                                        </p:cTn>
                                        <p:tgtEl>
                                          <p:spTgt spid="3">
                                            <p:txEl>
                                              <p:pRg st="5" end="5"/>
                                            </p:txEl>
                                          </p:spTgt>
                                        </p:tgtEl>
                                      </p:cBhvr>
                                      <p:to x="100000" y="90000"/>
                                    </p:animScale>
                                    <p:animScale>
                                      <p:cBhvr>
                                        <p:cTn id="40" dur="166" decel="50000">
                                          <p:stCondLst>
                                            <p:cond delay="1668"/>
                                          </p:stCondLst>
                                        </p:cTn>
                                        <p:tgtEl>
                                          <p:spTgt spid="3">
                                            <p:txEl>
                                              <p:pRg st="5" end="5"/>
                                            </p:txEl>
                                          </p:spTgt>
                                        </p:tgtEl>
                                      </p:cBhvr>
                                      <p:to x="100000" y="100000"/>
                                    </p:animScale>
                                    <p:animScale>
                                      <p:cBhvr>
                                        <p:cTn id="41" dur="26">
                                          <p:stCondLst>
                                            <p:cond delay="1808"/>
                                          </p:stCondLst>
                                        </p:cTn>
                                        <p:tgtEl>
                                          <p:spTgt spid="3">
                                            <p:txEl>
                                              <p:pRg st="5" end="5"/>
                                            </p:txEl>
                                          </p:spTgt>
                                        </p:tgtEl>
                                      </p:cBhvr>
                                      <p:to x="100000" y="95000"/>
                                    </p:animScale>
                                    <p:animScale>
                                      <p:cBhvr>
                                        <p:cTn id="42" dur="166" decel="50000">
                                          <p:stCondLst>
                                            <p:cond delay="1834"/>
                                          </p:stCondLst>
                                        </p:cTn>
                                        <p:tgtEl>
                                          <p:spTgt spid="3">
                                            <p:txEl>
                                              <p:pRg st="5" end="5"/>
                                            </p:txEl>
                                          </p:spTgt>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p:cTn id="52"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5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b="1" dirty="0"/>
              <a:t>En estos pasajes el sentido es obviamente PLURAL. Estos versículos están hablando de dioses falsos </a:t>
            </a:r>
            <a:r>
              <a:rPr lang="es-CO" sz="2400" b="1" u="sng" dirty="0"/>
              <a:t>(plural, más que uno)</a:t>
            </a:r>
            <a:r>
              <a:rPr lang="es-CO" sz="2400" b="1" dirty="0"/>
              <a:t>.</a:t>
            </a:r>
          </a:p>
        </p:txBody>
      </p:sp>
      <p:sp>
        <p:nvSpPr>
          <p:cNvPr id="3" name="2 Marcador de contenido"/>
          <p:cNvSpPr>
            <a:spLocks noGrp="1"/>
          </p:cNvSpPr>
          <p:nvPr>
            <p:ph idx="1"/>
          </p:nvPr>
        </p:nvSpPr>
        <p:spPr>
          <a:xfrm>
            <a:off x="457200" y="1752600"/>
            <a:ext cx="8229600" cy="4772744"/>
          </a:xfrm>
          <a:gradFill>
            <a:gsLst>
              <a:gs pos="0">
                <a:srgbClr val="FFEFD1"/>
              </a:gs>
              <a:gs pos="64999">
                <a:srgbClr val="F0EBD5"/>
              </a:gs>
              <a:gs pos="100000">
                <a:srgbClr val="D1C39F"/>
              </a:gs>
            </a:gsLst>
            <a:lin ang="5400000" scaled="0"/>
          </a:gradFill>
        </p:spPr>
        <p:txBody>
          <a:bodyPr>
            <a:normAutofit fontScale="85000" lnSpcReduction="10000"/>
          </a:bodyPr>
          <a:lstStyle/>
          <a:p>
            <a:pPr marL="114300" indent="0" algn="ctr">
              <a:buNone/>
            </a:pPr>
            <a:r>
              <a:rPr lang="es-CO" dirty="0" smtClean="0"/>
              <a:t>Cuando </a:t>
            </a:r>
            <a:r>
              <a:rPr lang="es-CO" dirty="0"/>
              <a:t>se usa ELOHIM para describir al DIOS VERDADERO (como en Génesis 1:1), la palabra se traduce </a:t>
            </a:r>
            <a:r>
              <a:rPr lang="es-CO" b="1" dirty="0"/>
              <a:t>“Dios</a:t>
            </a:r>
            <a:r>
              <a:rPr lang="es-CO" dirty="0"/>
              <a:t>”, aunque la palabra está en forma plural. </a:t>
            </a:r>
            <a:endParaRPr lang="es-CO" dirty="0" smtClean="0"/>
          </a:p>
          <a:p>
            <a:pPr marL="114300" indent="0" algn="ctr">
              <a:buNone/>
            </a:pPr>
            <a:endParaRPr lang="es-CO" dirty="0" smtClean="0"/>
          </a:p>
          <a:p>
            <a:pPr marL="114300" indent="0" algn="ctr">
              <a:buNone/>
            </a:pPr>
            <a:r>
              <a:rPr lang="es-CO" dirty="0" smtClean="0"/>
              <a:t>Puesto </a:t>
            </a:r>
            <a:r>
              <a:rPr lang="es-CO" dirty="0"/>
              <a:t>que la palabra “Elohim” es plural y puesto que “Elohim” se traduce a veces “dioses”, ¿debería traducirse Génesis 1:1 de la siguiente manera: “En el principio Dioses crearon los cielos y la tierra”? </a:t>
            </a:r>
            <a:endParaRPr lang="es-CO" dirty="0" smtClean="0"/>
          </a:p>
          <a:p>
            <a:pPr marL="114300" indent="0" algn="ctr">
              <a:buNone/>
            </a:pPr>
            <a:r>
              <a:rPr lang="es-CO" dirty="0" smtClean="0"/>
              <a:t>¿Según los siguientes pasajes, cuántos </a:t>
            </a:r>
            <a:r>
              <a:rPr lang="es-CO" dirty="0"/>
              <a:t>Dioses verdaderos</a:t>
            </a:r>
            <a:r>
              <a:rPr lang="es-CO" dirty="0">
                <a:solidFill>
                  <a:schemeClr val="tx1"/>
                </a:solidFill>
              </a:rPr>
              <a:t> </a:t>
            </a:r>
            <a:r>
              <a:rPr lang="es-CO" dirty="0" smtClean="0">
                <a:solidFill>
                  <a:schemeClr val="tx1"/>
                </a:solidFill>
              </a:rPr>
              <a:t>hay?</a:t>
            </a:r>
            <a:r>
              <a:rPr lang="es-CO" b="1" dirty="0" smtClean="0">
                <a:solidFill>
                  <a:srgbClr val="FF0000"/>
                </a:solidFill>
              </a:rPr>
              <a:t> </a:t>
            </a:r>
            <a:r>
              <a:rPr lang="es-CO" b="1" dirty="0">
                <a:solidFill>
                  <a:srgbClr val="FF0000"/>
                </a:solidFill>
              </a:rPr>
              <a:t>(Marcos 12:29-30; 1 Corintios 8:5-6; Deuteronomio 4:39; Isaías 44:6-8; 45:5-6</a:t>
            </a:r>
            <a:r>
              <a:rPr lang="es-CO" dirty="0" smtClean="0">
                <a:solidFill>
                  <a:srgbClr val="FF0000"/>
                </a:solidFill>
              </a:rPr>
              <a:t>)</a:t>
            </a:r>
            <a:r>
              <a:rPr lang="es-CO" dirty="0" smtClean="0"/>
              <a:t>. </a:t>
            </a:r>
          </a:p>
          <a:p>
            <a:pPr marL="114300" indent="0" algn="ctr">
              <a:buNone/>
            </a:pPr>
            <a:endParaRPr lang="es-CO" sz="2600" b="1" dirty="0" smtClean="0"/>
          </a:p>
          <a:p>
            <a:pPr marL="114300" indent="0" algn="ctr">
              <a:buNone/>
            </a:pPr>
            <a:r>
              <a:rPr lang="es-CO" sz="2600" b="1" dirty="0" smtClean="0"/>
              <a:t>¿</a:t>
            </a:r>
            <a:r>
              <a:rPr lang="es-CO" sz="2600" b="1" dirty="0"/>
              <a:t>Crearon tres Dioses el universo?</a:t>
            </a:r>
            <a:r>
              <a:rPr lang="es-CO" dirty="0"/>
              <a:t> </a:t>
            </a:r>
            <a:endParaRPr lang="es-CO" dirty="0" smtClean="0"/>
          </a:p>
          <a:p>
            <a:pPr marL="114300" indent="0" algn="ctr">
              <a:buNone/>
            </a:pPr>
            <a:r>
              <a:rPr lang="es-CO" dirty="0" smtClean="0"/>
              <a:t>Hay </a:t>
            </a:r>
            <a:r>
              <a:rPr lang="es-CO" dirty="0"/>
              <a:t>un </a:t>
            </a:r>
            <a:r>
              <a:rPr lang="es-CO" dirty="0" smtClean="0"/>
              <a:t>solo </a:t>
            </a:r>
            <a:r>
              <a:rPr lang="es-CO" dirty="0"/>
              <a:t>DIOS; y hay solamente UN CREADOR, y es correcto y apropiado traducir “Elohim” como “Dios” en Génesis 1:1</a:t>
            </a:r>
            <a:r>
              <a:rPr lang="es-CO" dirty="0" smtClean="0"/>
              <a:t>.</a:t>
            </a:r>
            <a:endParaRPr lang="es-CO" dirty="0"/>
          </a:p>
        </p:txBody>
      </p:sp>
    </p:spTree>
    <p:extLst>
      <p:ext uri="{BB962C8B-B14F-4D97-AF65-F5344CB8AC3E}">
        <p14:creationId xmlns:p14="http://schemas.microsoft.com/office/powerpoint/2010/main" val="33399301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80">
                                          <p:stCondLst>
                                            <p:cond delay="0"/>
                                          </p:stCondLst>
                                        </p:cTn>
                                        <p:tgtEl>
                                          <p:spTgt spid="3">
                                            <p:txEl>
                                              <p:pRg st="3" end="3"/>
                                            </p:txEl>
                                          </p:spTgt>
                                        </p:tgtEl>
                                      </p:cBhvr>
                                    </p:animEffect>
                                    <p:anim calcmode="lin" valueType="num">
                                      <p:cBhvr>
                                        <p:cTn id="2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3" end="3"/>
                                            </p:txEl>
                                          </p:spTgt>
                                        </p:tgtEl>
                                      </p:cBhvr>
                                      <p:to x="100000" y="60000"/>
                                    </p:animScale>
                                    <p:animScale>
                                      <p:cBhvr>
                                        <p:cTn id="28" dur="166" decel="50000">
                                          <p:stCondLst>
                                            <p:cond delay="676"/>
                                          </p:stCondLst>
                                        </p:cTn>
                                        <p:tgtEl>
                                          <p:spTgt spid="3">
                                            <p:txEl>
                                              <p:pRg st="3" end="3"/>
                                            </p:txEl>
                                          </p:spTgt>
                                        </p:tgtEl>
                                      </p:cBhvr>
                                      <p:to x="100000" y="100000"/>
                                    </p:animScale>
                                    <p:animScale>
                                      <p:cBhvr>
                                        <p:cTn id="29" dur="26">
                                          <p:stCondLst>
                                            <p:cond delay="1312"/>
                                          </p:stCondLst>
                                        </p:cTn>
                                        <p:tgtEl>
                                          <p:spTgt spid="3">
                                            <p:txEl>
                                              <p:pRg st="3" end="3"/>
                                            </p:txEl>
                                          </p:spTgt>
                                        </p:tgtEl>
                                      </p:cBhvr>
                                      <p:to x="100000" y="80000"/>
                                    </p:animScale>
                                    <p:animScale>
                                      <p:cBhvr>
                                        <p:cTn id="30" dur="166" decel="50000">
                                          <p:stCondLst>
                                            <p:cond delay="1338"/>
                                          </p:stCondLst>
                                        </p:cTn>
                                        <p:tgtEl>
                                          <p:spTgt spid="3">
                                            <p:txEl>
                                              <p:pRg st="3" end="3"/>
                                            </p:txEl>
                                          </p:spTgt>
                                        </p:tgtEl>
                                      </p:cBhvr>
                                      <p:to x="100000" y="100000"/>
                                    </p:animScale>
                                    <p:animScale>
                                      <p:cBhvr>
                                        <p:cTn id="31" dur="26">
                                          <p:stCondLst>
                                            <p:cond delay="1642"/>
                                          </p:stCondLst>
                                        </p:cTn>
                                        <p:tgtEl>
                                          <p:spTgt spid="3">
                                            <p:txEl>
                                              <p:pRg st="3" end="3"/>
                                            </p:txEl>
                                          </p:spTgt>
                                        </p:tgtEl>
                                      </p:cBhvr>
                                      <p:to x="100000" y="90000"/>
                                    </p:animScale>
                                    <p:animScale>
                                      <p:cBhvr>
                                        <p:cTn id="32" dur="166" decel="50000">
                                          <p:stCondLst>
                                            <p:cond delay="1668"/>
                                          </p:stCondLst>
                                        </p:cTn>
                                        <p:tgtEl>
                                          <p:spTgt spid="3">
                                            <p:txEl>
                                              <p:pRg st="3" end="3"/>
                                            </p:txEl>
                                          </p:spTgt>
                                        </p:tgtEl>
                                      </p:cBhvr>
                                      <p:to x="100000" y="100000"/>
                                    </p:animScale>
                                    <p:animScale>
                                      <p:cBhvr>
                                        <p:cTn id="33" dur="26">
                                          <p:stCondLst>
                                            <p:cond delay="1808"/>
                                          </p:stCondLst>
                                        </p:cTn>
                                        <p:tgtEl>
                                          <p:spTgt spid="3">
                                            <p:txEl>
                                              <p:pRg st="3" end="3"/>
                                            </p:txEl>
                                          </p:spTgt>
                                        </p:tgtEl>
                                      </p:cBhvr>
                                      <p:to x="100000" y="95000"/>
                                    </p:animScale>
                                    <p:animScale>
                                      <p:cBhvr>
                                        <p:cTn id="34" dur="166" decel="50000">
                                          <p:stCondLst>
                                            <p:cond delay="1834"/>
                                          </p:stCondLst>
                                        </p:cTn>
                                        <p:tgtEl>
                                          <p:spTgt spid="3">
                                            <p:txEl>
                                              <p:pRg st="3" end="3"/>
                                            </p:txEl>
                                          </p:spTgt>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00"/>
                                        <p:tgtEl>
                                          <p:spTgt spid="3">
                                            <p:txEl>
                                              <p:pRg st="5" end="5"/>
                                            </p:txEl>
                                          </p:spTgt>
                                        </p:tgtEl>
                                      </p:cBhvr>
                                    </p:animEffect>
                                  </p:childTnLst>
                                </p:cTn>
                              </p:par>
                              <p:par>
                                <p:cTn id="40" presetID="22" presetClass="entr" presetSubtype="4"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b="1" dirty="0"/>
              <a:t>En Génesis 1:1 el verbo “CREÓ” es un verbo SINGULAR, y significa “</a:t>
            </a:r>
            <a:r>
              <a:rPr lang="es-CO" sz="2000" b="1" dirty="0" smtClean="0"/>
              <a:t>ÉL </a:t>
            </a:r>
            <a:r>
              <a:rPr lang="es-CO" sz="2000" b="1" dirty="0"/>
              <a:t>CREÓ.” Se pueden dar dos respuestas a la pregunta, </a:t>
            </a:r>
            <a:r>
              <a:rPr lang="es-CO" sz="2000" b="1" dirty="0" smtClean="0"/>
              <a:t/>
            </a:r>
            <a:br>
              <a:rPr lang="es-CO" sz="2000" b="1" dirty="0" smtClean="0"/>
            </a:br>
            <a:r>
              <a:rPr lang="es-CO" sz="2000" b="1" dirty="0" smtClean="0"/>
              <a:t>“¿</a:t>
            </a:r>
            <a:r>
              <a:rPr lang="es-CO" sz="2000" b="1" dirty="0"/>
              <a:t>Quién creó los cielos y la tierra?”</a:t>
            </a:r>
          </a:p>
        </p:txBody>
      </p:sp>
      <p:sp>
        <p:nvSpPr>
          <p:cNvPr id="3" name="2 Marcador de contenido"/>
          <p:cNvSpPr>
            <a:spLocks noGrp="1"/>
          </p:cNvSpPr>
          <p:nvPr>
            <p:ph idx="1"/>
          </p:nvPr>
        </p:nvSpPr>
        <p:spPr/>
        <p:txBody>
          <a:bodyPr>
            <a:normAutofit lnSpcReduction="10000"/>
          </a:bodyPr>
          <a:lstStyle/>
          <a:p>
            <a:pPr marL="114300" indent="0">
              <a:buNone/>
            </a:pPr>
            <a:r>
              <a:rPr lang="es-CO" sz="3200" b="1" dirty="0" smtClean="0">
                <a:solidFill>
                  <a:srgbClr val="FF0000"/>
                </a:solidFill>
              </a:rPr>
              <a:t>1</a:t>
            </a:r>
            <a:r>
              <a:rPr lang="es-CO" dirty="0"/>
              <a:t>.      ÉL lo hizo (singular) porque el verbo significa “ÉL CREÓ”. El verbo no significa “ELLOS CREARON</a:t>
            </a:r>
            <a:r>
              <a:rPr lang="es-CO" dirty="0" smtClean="0"/>
              <a:t>”.</a:t>
            </a:r>
            <a:endParaRPr lang="es-CO" dirty="0"/>
          </a:p>
          <a:p>
            <a:endParaRPr lang="es-CO" dirty="0" smtClean="0"/>
          </a:p>
          <a:p>
            <a:pPr marL="114300" indent="0">
              <a:buNone/>
            </a:pPr>
            <a:r>
              <a:rPr lang="es-CO" sz="3200" b="1" dirty="0" smtClean="0">
                <a:solidFill>
                  <a:srgbClr val="FF0000"/>
                </a:solidFill>
              </a:rPr>
              <a:t>2</a:t>
            </a:r>
            <a:r>
              <a:rPr lang="es-CO" dirty="0"/>
              <a:t>.      DIOS lo hizo (plural) porque la palabra ELOHIM es una palabra plural</a:t>
            </a:r>
            <a:r>
              <a:rPr lang="es-CO" dirty="0" smtClean="0"/>
              <a:t>.</a:t>
            </a:r>
            <a:r>
              <a:rPr lang="es-CO" dirty="0"/>
              <a:t> </a:t>
            </a:r>
          </a:p>
          <a:p>
            <a:pPr marL="114300" indent="0">
              <a:buNone/>
            </a:pPr>
            <a:endParaRPr lang="es-CO" dirty="0" smtClean="0"/>
          </a:p>
          <a:p>
            <a:pPr marL="114300" indent="0">
              <a:buNone/>
            </a:pPr>
            <a:r>
              <a:rPr lang="es-CO" b="1" dirty="0" smtClean="0">
                <a:solidFill>
                  <a:srgbClr val="00B0F0"/>
                </a:solidFill>
              </a:rPr>
              <a:t>De </a:t>
            </a:r>
            <a:r>
              <a:rPr lang="es-CO" b="1" dirty="0">
                <a:solidFill>
                  <a:srgbClr val="00B0F0"/>
                </a:solidFill>
              </a:rPr>
              <a:t>modo que hay un sentido en que Dios el Creador es </a:t>
            </a:r>
            <a:r>
              <a:rPr lang="es-CO" b="1" u="sng" dirty="0">
                <a:solidFill>
                  <a:srgbClr val="00B0F0"/>
                </a:solidFill>
              </a:rPr>
              <a:t>singular</a:t>
            </a:r>
            <a:r>
              <a:rPr lang="es-CO" b="1" dirty="0">
                <a:solidFill>
                  <a:srgbClr val="00B0F0"/>
                </a:solidFill>
              </a:rPr>
              <a:t>. Hay un solo Dios y ÉL es el Creador. No hay otro Dios. </a:t>
            </a:r>
            <a:endParaRPr lang="es-CO" b="1" dirty="0" smtClean="0">
              <a:solidFill>
                <a:srgbClr val="00B0F0"/>
              </a:solidFill>
            </a:endParaRPr>
          </a:p>
          <a:p>
            <a:pPr marL="114300" indent="0">
              <a:buNone/>
            </a:pPr>
            <a:r>
              <a:rPr lang="es-CO" b="1" dirty="0" smtClean="0">
                <a:solidFill>
                  <a:srgbClr val="00B0F0"/>
                </a:solidFill>
              </a:rPr>
              <a:t>También </a:t>
            </a:r>
            <a:r>
              <a:rPr lang="es-CO" b="1" dirty="0">
                <a:solidFill>
                  <a:srgbClr val="00B0F0"/>
                </a:solidFill>
              </a:rPr>
              <a:t>es cierto que hay un sentido en que ÉL es </a:t>
            </a:r>
            <a:r>
              <a:rPr lang="es-CO" b="1" u="sng" dirty="0">
                <a:solidFill>
                  <a:srgbClr val="00B0F0"/>
                </a:solidFill>
              </a:rPr>
              <a:t>plural</a:t>
            </a:r>
            <a:r>
              <a:rPr lang="es-CO" b="1" dirty="0">
                <a:solidFill>
                  <a:srgbClr val="00B0F0"/>
                </a:solidFill>
              </a:rPr>
              <a:t>. Esto nos lleva al próximo punto:</a:t>
            </a:r>
          </a:p>
          <a:p>
            <a:endParaRPr lang="es-CO" dirty="0"/>
          </a:p>
        </p:txBody>
      </p:sp>
    </p:spTree>
    <p:extLst>
      <p:ext uri="{BB962C8B-B14F-4D97-AF65-F5344CB8AC3E}">
        <p14:creationId xmlns:p14="http://schemas.microsoft.com/office/powerpoint/2010/main" val="180015329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sz="3600" b="1" dirty="0">
                <a:solidFill>
                  <a:srgbClr val="FF0000"/>
                </a:solidFill>
              </a:rPr>
              <a:t>2</a:t>
            </a:r>
            <a:r>
              <a:rPr lang="es-CO" dirty="0"/>
              <a:t>. Dios es una unidad plural</a:t>
            </a:r>
          </a:p>
        </p:txBody>
      </p:sp>
      <p:sp>
        <p:nvSpPr>
          <p:cNvPr id="3" name="2 Marcador de contenido"/>
          <p:cNvSpPr>
            <a:spLocks noGrp="1"/>
          </p:cNvSpPr>
          <p:nvPr>
            <p:ph idx="1"/>
          </p:nvPr>
        </p:nvSpPr>
        <p:spPr>
          <a:xfrm>
            <a:off x="457200" y="1752600"/>
            <a:ext cx="8229600" cy="4628728"/>
          </a:xfrm>
        </p:spPr>
        <p:txBody>
          <a:bodyPr>
            <a:normAutofit fontScale="92500"/>
          </a:bodyPr>
          <a:lstStyle/>
          <a:p>
            <a:pPr marL="114300" indent="0">
              <a:buNone/>
            </a:pPr>
            <a:r>
              <a:rPr lang="es-CO" b="1" dirty="0" smtClean="0">
                <a:solidFill>
                  <a:srgbClr val="FF0000"/>
                </a:solidFill>
              </a:rPr>
              <a:t>Deuteronomio </a:t>
            </a:r>
            <a:r>
              <a:rPr lang="es-CO" b="1" dirty="0">
                <a:solidFill>
                  <a:srgbClr val="FF0000"/>
                </a:solidFill>
              </a:rPr>
              <a:t>6:4</a:t>
            </a:r>
            <a:r>
              <a:rPr lang="es-CO" dirty="0"/>
              <a:t> dice: “</a:t>
            </a:r>
            <a:r>
              <a:rPr lang="es-CO" b="1" dirty="0">
                <a:latin typeface="Agency FB" pitchFamily="34" charset="0"/>
              </a:rPr>
              <a:t>Oye, Israel: Jehová (singular) nuestro Dios (ELOHIM-plural), Jehová uno es</a:t>
            </a:r>
            <a:r>
              <a:rPr lang="es-CO" dirty="0"/>
              <a:t>.” </a:t>
            </a:r>
            <a:endParaRPr lang="es-CO" dirty="0" smtClean="0"/>
          </a:p>
          <a:p>
            <a:pPr marL="114300" indent="0">
              <a:buNone/>
            </a:pPr>
            <a:r>
              <a:rPr lang="es-CO" dirty="0" smtClean="0"/>
              <a:t>Por </a:t>
            </a:r>
            <a:r>
              <a:rPr lang="es-CO" dirty="0"/>
              <a:t>cuanto nuestro Dios es UN SEÑOR, podemos amarlo con TODO  nuestro corazón </a:t>
            </a:r>
            <a:r>
              <a:rPr lang="es-CO" b="1" dirty="0">
                <a:solidFill>
                  <a:srgbClr val="FF0000"/>
                </a:solidFill>
              </a:rPr>
              <a:t>(Deuteronomio 6:5). </a:t>
            </a:r>
            <a:endParaRPr lang="es-CO" b="1" dirty="0" smtClean="0">
              <a:solidFill>
                <a:srgbClr val="FF0000"/>
              </a:solidFill>
            </a:endParaRPr>
          </a:p>
          <a:p>
            <a:pPr marL="114300" indent="0">
              <a:buNone/>
            </a:pPr>
            <a:endParaRPr lang="es-CO" dirty="0" smtClean="0"/>
          </a:p>
          <a:p>
            <a:pPr marL="114300" indent="0">
              <a:buNone/>
            </a:pPr>
            <a:r>
              <a:rPr lang="es-CO" b="1" dirty="0" smtClean="0">
                <a:solidFill>
                  <a:srgbClr val="0070C0"/>
                </a:solidFill>
              </a:rPr>
              <a:t>Si </a:t>
            </a:r>
            <a:r>
              <a:rPr lang="es-CO" b="1" dirty="0">
                <a:solidFill>
                  <a:srgbClr val="0070C0"/>
                </a:solidFill>
              </a:rPr>
              <a:t>hubiese dos Dioses, entonces nuestro amor tendría que dividirse entre los dos y ninguno de los dos recibiría toda nuestra devoción. </a:t>
            </a:r>
            <a:endParaRPr lang="es-CO" b="1" dirty="0" smtClean="0">
              <a:solidFill>
                <a:srgbClr val="0070C0"/>
              </a:solidFill>
            </a:endParaRPr>
          </a:p>
          <a:p>
            <a:pPr marL="114300" indent="0">
              <a:buNone/>
            </a:pPr>
            <a:r>
              <a:rPr lang="es-CO" b="1" dirty="0" smtClean="0">
                <a:solidFill>
                  <a:srgbClr val="0070C0"/>
                </a:solidFill>
              </a:rPr>
              <a:t>Si </a:t>
            </a:r>
            <a:r>
              <a:rPr lang="es-CO" b="1" dirty="0">
                <a:solidFill>
                  <a:srgbClr val="0070C0"/>
                </a:solidFill>
              </a:rPr>
              <a:t>hubiese tres Dioses, entonces nuestro amor tendría que dividirse entre los tres y nuestro amor se diluiría aún más. Dios es UNO y ÉL demanda y merece nuestro completo e indiviso amor y devoción.</a:t>
            </a:r>
          </a:p>
          <a:p>
            <a:endParaRPr lang="es-CO" dirty="0"/>
          </a:p>
        </p:txBody>
      </p:sp>
    </p:spTree>
    <p:extLst>
      <p:ext uri="{BB962C8B-B14F-4D97-AF65-F5344CB8AC3E}">
        <p14:creationId xmlns:p14="http://schemas.microsoft.com/office/powerpoint/2010/main" val="4843181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b="1" dirty="0"/>
              <a:t>La palabra hebrea “uno” que se encuentra en Deuteronomio 6:4 es una palabra que puede usarse para describir una unidad (una unidad hecha de más de un componente) plural (compuesta). </a:t>
            </a:r>
          </a:p>
        </p:txBody>
      </p:sp>
      <p:sp>
        <p:nvSpPr>
          <p:cNvPr id="3" name="2 Marcador de contenido"/>
          <p:cNvSpPr>
            <a:spLocks noGrp="1"/>
          </p:cNvSpPr>
          <p:nvPr>
            <p:ph idx="1"/>
          </p:nvPr>
        </p:nvSpPr>
        <p:spPr>
          <a:xfrm>
            <a:off x="457200" y="1752601"/>
            <a:ext cx="8229600" cy="2036440"/>
          </a:xfrm>
        </p:spPr>
        <p:txBody>
          <a:bodyPr>
            <a:normAutofit lnSpcReduction="10000"/>
          </a:bodyPr>
          <a:lstStyle/>
          <a:p>
            <a:pPr marL="114300" indent="0" algn="ctr">
              <a:buNone/>
            </a:pPr>
            <a:r>
              <a:rPr lang="es-CO" dirty="0" smtClean="0"/>
              <a:t>Esto </a:t>
            </a:r>
            <a:r>
              <a:rPr lang="es-CO" dirty="0"/>
              <a:t>es ilustrado de manera sencilla en </a:t>
            </a:r>
            <a:r>
              <a:rPr lang="es-CO" b="1" dirty="0">
                <a:solidFill>
                  <a:srgbClr val="FF0000"/>
                </a:solidFill>
              </a:rPr>
              <a:t>Génesis 2:24 </a:t>
            </a:r>
            <a:r>
              <a:rPr lang="es-CO" dirty="0"/>
              <a:t>donde se encuentra la misma palabra “uno”: </a:t>
            </a:r>
            <a:endParaRPr lang="es-CO" dirty="0" smtClean="0"/>
          </a:p>
          <a:p>
            <a:pPr marL="114300" indent="0">
              <a:buNone/>
            </a:pPr>
            <a:endParaRPr lang="es-CO" dirty="0" smtClean="0"/>
          </a:p>
          <a:p>
            <a:pPr marL="114300" indent="0" algn="ctr">
              <a:buNone/>
            </a:pPr>
            <a:r>
              <a:rPr lang="es-CO" b="1" dirty="0" smtClean="0">
                <a:latin typeface="Agency FB" pitchFamily="34" charset="0"/>
              </a:rPr>
              <a:t>“</a:t>
            </a:r>
            <a:r>
              <a:rPr lang="es-CO" b="1" dirty="0">
                <a:latin typeface="Agency FB" pitchFamily="34" charset="0"/>
              </a:rPr>
              <a:t>Por tanto dejará el hombre a su padre y a su madre, y se unirá a su mujer, y </a:t>
            </a:r>
            <a:r>
              <a:rPr lang="es-CO" b="1" u="sng" dirty="0" smtClean="0">
                <a:latin typeface="Agency FB" pitchFamily="34" charset="0"/>
              </a:rPr>
              <a:t>SERÁN UNA SOLA CARNE</a:t>
            </a:r>
            <a:r>
              <a:rPr lang="es-CO" dirty="0" smtClean="0"/>
              <a:t>.” </a:t>
            </a:r>
          </a:p>
        </p:txBody>
      </p:sp>
      <p:sp>
        <p:nvSpPr>
          <p:cNvPr id="4" name="3 Rectángulo"/>
          <p:cNvSpPr/>
          <p:nvPr/>
        </p:nvSpPr>
        <p:spPr>
          <a:xfrm>
            <a:off x="323528" y="4365104"/>
            <a:ext cx="5184576" cy="2308324"/>
          </a:xfrm>
          <a:prstGeom prst="rect">
            <a:avLst/>
          </a:prstGeom>
        </p:spPr>
        <p:txBody>
          <a:bodyPr wrap="square">
            <a:spAutoFit/>
          </a:bodyPr>
          <a:lstStyle/>
          <a:p>
            <a:pPr algn="ctr"/>
            <a:r>
              <a:rPr lang="es-CO" sz="2400" i="1" dirty="0">
                <a:solidFill>
                  <a:srgbClr val="FF0000"/>
                </a:solidFill>
              </a:rPr>
              <a:t>Tenemos aquí una unidad plural. Es una UNIDAD compuesta de dos </a:t>
            </a:r>
            <a:r>
              <a:rPr lang="es-CO" sz="2400" i="1" dirty="0" smtClean="0">
                <a:solidFill>
                  <a:srgbClr val="FF0000"/>
                </a:solidFill>
              </a:rPr>
              <a:t>personas (un hombre </a:t>
            </a:r>
            <a:r>
              <a:rPr lang="es-CO" sz="2400" i="1" dirty="0">
                <a:solidFill>
                  <a:srgbClr val="FF0000"/>
                </a:solidFill>
              </a:rPr>
              <a:t>y una </a:t>
            </a:r>
            <a:r>
              <a:rPr lang="es-CO" sz="2400" i="1" dirty="0" smtClean="0">
                <a:solidFill>
                  <a:srgbClr val="FF0000"/>
                </a:solidFill>
              </a:rPr>
              <a:t>mujer). </a:t>
            </a:r>
            <a:r>
              <a:rPr lang="es-CO" sz="2400" i="1" dirty="0">
                <a:solidFill>
                  <a:srgbClr val="FF0000"/>
                </a:solidFill>
              </a:rPr>
              <a:t>Ellos (plural) serán una (singular) sola carne. </a:t>
            </a:r>
            <a:r>
              <a:rPr lang="es-CO" sz="2400" b="1" i="1" u="sng" dirty="0">
                <a:solidFill>
                  <a:srgbClr val="FF0000"/>
                </a:solidFill>
              </a:rPr>
              <a:t>Los dos son uno</a:t>
            </a:r>
            <a:r>
              <a:rPr lang="es-CO" sz="2400" i="1" dirty="0">
                <a:solidFill>
                  <a:srgbClr val="FF0000"/>
                </a:solidFill>
              </a:rPr>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832180"/>
            <a:ext cx="1800225"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05905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wipe(down)">
                                      <p:cBhvr>
                                        <p:cTn id="31" dur="580">
                                          <p:stCondLst>
                                            <p:cond delay="0"/>
                                          </p:stCondLst>
                                        </p:cTn>
                                        <p:tgtEl>
                                          <p:spTgt spid="1026"/>
                                        </p:tgtEl>
                                      </p:cBhvr>
                                    </p:animEffect>
                                    <p:anim calcmode="lin" valueType="num">
                                      <p:cBhvr>
                                        <p:cTn id="3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37" dur="26">
                                          <p:stCondLst>
                                            <p:cond delay="650"/>
                                          </p:stCondLst>
                                        </p:cTn>
                                        <p:tgtEl>
                                          <p:spTgt spid="1026"/>
                                        </p:tgtEl>
                                      </p:cBhvr>
                                      <p:to x="100000" y="60000"/>
                                    </p:animScale>
                                    <p:animScale>
                                      <p:cBhvr>
                                        <p:cTn id="38" dur="166" decel="50000">
                                          <p:stCondLst>
                                            <p:cond delay="676"/>
                                          </p:stCondLst>
                                        </p:cTn>
                                        <p:tgtEl>
                                          <p:spTgt spid="1026"/>
                                        </p:tgtEl>
                                      </p:cBhvr>
                                      <p:to x="100000" y="100000"/>
                                    </p:animScale>
                                    <p:animScale>
                                      <p:cBhvr>
                                        <p:cTn id="39" dur="26">
                                          <p:stCondLst>
                                            <p:cond delay="1312"/>
                                          </p:stCondLst>
                                        </p:cTn>
                                        <p:tgtEl>
                                          <p:spTgt spid="1026"/>
                                        </p:tgtEl>
                                      </p:cBhvr>
                                      <p:to x="100000" y="80000"/>
                                    </p:animScale>
                                    <p:animScale>
                                      <p:cBhvr>
                                        <p:cTn id="40" dur="166" decel="50000">
                                          <p:stCondLst>
                                            <p:cond delay="1338"/>
                                          </p:stCondLst>
                                        </p:cTn>
                                        <p:tgtEl>
                                          <p:spTgt spid="1026"/>
                                        </p:tgtEl>
                                      </p:cBhvr>
                                      <p:to x="100000" y="100000"/>
                                    </p:animScale>
                                    <p:animScale>
                                      <p:cBhvr>
                                        <p:cTn id="41" dur="26">
                                          <p:stCondLst>
                                            <p:cond delay="1642"/>
                                          </p:stCondLst>
                                        </p:cTn>
                                        <p:tgtEl>
                                          <p:spTgt spid="1026"/>
                                        </p:tgtEl>
                                      </p:cBhvr>
                                      <p:to x="100000" y="90000"/>
                                    </p:animScale>
                                    <p:animScale>
                                      <p:cBhvr>
                                        <p:cTn id="42" dur="166" decel="50000">
                                          <p:stCondLst>
                                            <p:cond delay="1668"/>
                                          </p:stCondLst>
                                        </p:cTn>
                                        <p:tgtEl>
                                          <p:spTgt spid="1026"/>
                                        </p:tgtEl>
                                      </p:cBhvr>
                                      <p:to x="100000" y="100000"/>
                                    </p:animScale>
                                    <p:animScale>
                                      <p:cBhvr>
                                        <p:cTn id="43" dur="26">
                                          <p:stCondLst>
                                            <p:cond delay="1808"/>
                                          </p:stCondLst>
                                        </p:cTn>
                                        <p:tgtEl>
                                          <p:spTgt spid="1026"/>
                                        </p:tgtEl>
                                      </p:cBhvr>
                                      <p:to x="100000" y="95000"/>
                                    </p:animScale>
                                    <p:animScale>
                                      <p:cBhvr>
                                        <p:cTn id="44"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Otro ejemplo de unidad plural se encuentra en </a:t>
            </a:r>
            <a:r>
              <a:rPr lang="es-CO" b="1" dirty="0">
                <a:solidFill>
                  <a:srgbClr val="FF0000"/>
                </a:solidFill>
              </a:rPr>
              <a:t>Génesis 11:6</a:t>
            </a:r>
          </a:p>
        </p:txBody>
      </p:sp>
      <p:sp>
        <p:nvSpPr>
          <p:cNvPr id="3" name="2 Marcador de contenido"/>
          <p:cNvSpPr>
            <a:spLocks noGrp="1"/>
          </p:cNvSpPr>
          <p:nvPr>
            <p:ph idx="1"/>
          </p:nvPr>
        </p:nvSpPr>
        <p:spPr>
          <a:xfrm>
            <a:off x="457200" y="1752601"/>
            <a:ext cx="5554960" cy="2587774"/>
          </a:xfrm>
        </p:spPr>
        <p:txBody>
          <a:bodyPr>
            <a:normAutofit/>
          </a:bodyPr>
          <a:lstStyle/>
          <a:p>
            <a:pPr marL="114300" indent="0">
              <a:buNone/>
            </a:pPr>
            <a:r>
              <a:rPr lang="es-CO" dirty="0" smtClean="0"/>
              <a:t>“</a:t>
            </a:r>
            <a:r>
              <a:rPr lang="es-CO" sz="2800" b="1" dirty="0">
                <a:latin typeface="Agency FB" pitchFamily="34" charset="0"/>
              </a:rPr>
              <a:t>He aquí, el pueblo es uno.” </a:t>
            </a:r>
            <a:r>
              <a:rPr lang="es-CO" dirty="0"/>
              <a:t>En Babel el pueblo (plural) se juntó en UNO. Era una UNIDAD, pero estaba compuesta de mucha gente (una unidad plural</a:t>
            </a:r>
            <a:r>
              <a:rPr lang="es-CO" dirty="0" smtClean="0"/>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628800"/>
            <a:ext cx="2342411" cy="24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967" y="4241450"/>
            <a:ext cx="9144000" cy="2677656"/>
          </a:xfrm>
          <a:prstGeom prst="rect">
            <a:avLst/>
          </a:prstGeom>
        </p:spPr>
        <p:txBody>
          <a:bodyPr wrap="square">
            <a:spAutoFit/>
          </a:bodyPr>
          <a:lstStyle/>
          <a:p>
            <a:pPr algn="ctr"/>
            <a:r>
              <a:rPr lang="es-CO" sz="2400" i="1" dirty="0">
                <a:solidFill>
                  <a:srgbClr val="FF0000"/>
                </a:solidFill>
              </a:rPr>
              <a:t>Tal como Génesis 11:6 habla de una unidad plural (mucha gente siendo UNO), y tal como Génesis 2:24 habla de una unidad plural, (dos personas siendo UNO), así también Deuteronomio 6:4 describe a Dios como una UNIDAD PLURAL. </a:t>
            </a:r>
            <a:endParaRPr lang="es-CO" sz="2400" i="1" dirty="0" smtClean="0">
              <a:solidFill>
                <a:srgbClr val="FF0000"/>
              </a:solidFill>
            </a:endParaRPr>
          </a:p>
          <a:p>
            <a:pPr algn="ctr"/>
            <a:r>
              <a:rPr lang="es-CO" sz="2400" dirty="0" smtClean="0"/>
              <a:t>Más </a:t>
            </a:r>
            <a:r>
              <a:rPr lang="es-CO" sz="2400" dirty="0"/>
              <a:t>adelante veremos que esta unidad plural es realmente una TRI-UNIDAD.</a:t>
            </a:r>
          </a:p>
        </p:txBody>
      </p:sp>
    </p:spTree>
    <p:extLst>
      <p:ext uri="{BB962C8B-B14F-4D97-AF65-F5344CB8AC3E}">
        <p14:creationId xmlns:p14="http://schemas.microsoft.com/office/powerpoint/2010/main" val="388572514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heel(1)">
                                      <p:cBhvr>
                                        <p:cTn id="10" dur="2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000" b="1" dirty="0" smtClean="0">
                <a:solidFill>
                  <a:srgbClr val="FF0000"/>
                </a:solidFill>
              </a:rPr>
              <a:t>3</a:t>
            </a:r>
            <a:r>
              <a:rPr lang="es-CO" dirty="0" smtClean="0"/>
              <a:t>. </a:t>
            </a:r>
            <a:r>
              <a:rPr lang="es-CO" dirty="0">
                <a:effectLst>
                  <a:outerShdw blurRad="38100" dist="38100" dir="2700000" algn="tl">
                    <a:srgbClr val="000000">
                      <a:alpha val="43137"/>
                    </a:srgbClr>
                  </a:outerShdw>
                </a:effectLst>
              </a:rPr>
              <a:t>Se usan pronombres plurales para describir al un Dios</a:t>
            </a:r>
          </a:p>
        </p:txBody>
      </p:sp>
      <p:sp>
        <p:nvSpPr>
          <p:cNvPr id="3" name="2 Marcador de contenido"/>
          <p:cNvSpPr>
            <a:spLocks noGrp="1"/>
          </p:cNvSpPr>
          <p:nvPr>
            <p:ph idx="1"/>
          </p:nvPr>
        </p:nvSpPr>
        <p:spPr>
          <a:xfrm>
            <a:off x="457200" y="1752601"/>
            <a:ext cx="8229600" cy="1892424"/>
          </a:xfrm>
        </p:spPr>
        <p:txBody>
          <a:bodyPr>
            <a:normAutofit lnSpcReduction="10000"/>
          </a:bodyPr>
          <a:lstStyle/>
          <a:p>
            <a:pPr marL="114300" indent="0">
              <a:buNone/>
            </a:pPr>
            <a:r>
              <a:rPr lang="es-CO" dirty="0" smtClean="0"/>
              <a:t>Dios </a:t>
            </a:r>
            <a:r>
              <a:rPr lang="es-CO" dirty="0"/>
              <a:t>es descrito primero por pronombres plurales en </a:t>
            </a:r>
            <a:r>
              <a:rPr lang="es-CO" b="1" dirty="0">
                <a:solidFill>
                  <a:srgbClr val="FF0000"/>
                </a:solidFill>
              </a:rPr>
              <a:t>Génesis </a:t>
            </a:r>
            <a:r>
              <a:rPr lang="es-CO" b="1" dirty="0" smtClean="0">
                <a:solidFill>
                  <a:srgbClr val="FF0000"/>
                </a:solidFill>
              </a:rPr>
              <a:t>1:26</a:t>
            </a:r>
            <a:r>
              <a:rPr lang="es-CO" dirty="0" smtClean="0"/>
              <a:t>.“</a:t>
            </a:r>
            <a:r>
              <a:rPr lang="es-CO" dirty="0" smtClean="0">
                <a:latin typeface="Agency FB" pitchFamily="34" charset="0"/>
              </a:rPr>
              <a:t>Entonces </a:t>
            </a:r>
            <a:r>
              <a:rPr lang="es-CO" dirty="0">
                <a:latin typeface="Agency FB" pitchFamily="34" charset="0"/>
              </a:rPr>
              <a:t>dijo Dios: haga</a:t>
            </a:r>
            <a:r>
              <a:rPr lang="es-CO" b="1" dirty="0">
                <a:latin typeface="Agency FB" pitchFamily="34" charset="0"/>
              </a:rPr>
              <a:t>mos</a:t>
            </a:r>
            <a:r>
              <a:rPr lang="es-CO" dirty="0">
                <a:latin typeface="Agency FB" pitchFamily="34" charset="0"/>
              </a:rPr>
              <a:t> al hombre a </a:t>
            </a:r>
            <a:r>
              <a:rPr lang="es-CO" b="1" dirty="0">
                <a:latin typeface="Agency FB" pitchFamily="34" charset="0"/>
              </a:rPr>
              <a:t>nuestra</a:t>
            </a:r>
            <a:r>
              <a:rPr lang="es-CO" dirty="0">
                <a:latin typeface="Agency FB" pitchFamily="34" charset="0"/>
              </a:rPr>
              <a:t> imagen, conforme a </a:t>
            </a:r>
            <a:r>
              <a:rPr lang="es-CO" b="1" dirty="0">
                <a:latin typeface="Agency FB" pitchFamily="34" charset="0"/>
              </a:rPr>
              <a:t>nuestra</a:t>
            </a:r>
            <a:r>
              <a:rPr lang="es-CO" dirty="0">
                <a:latin typeface="Agency FB" pitchFamily="34" charset="0"/>
              </a:rPr>
              <a:t> </a:t>
            </a:r>
            <a:r>
              <a:rPr lang="es-CO" dirty="0" smtClean="0">
                <a:latin typeface="Agency FB" pitchFamily="34" charset="0"/>
              </a:rPr>
              <a:t>semejanza</a:t>
            </a:r>
            <a:r>
              <a:rPr lang="es-CO" dirty="0" smtClean="0"/>
              <a:t>”. Compare </a:t>
            </a:r>
            <a:r>
              <a:rPr lang="es-CO" dirty="0"/>
              <a:t>con </a:t>
            </a:r>
            <a:r>
              <a:rPr lang="es-CO" b="1" dirty="0">
                <a:solidFill>
                  <a:srgbClr val="FF0000"/>
                </a:solidFill>
              </a:rPr>
              <a:t>v.27</a:t>
            </a:r>
            <a:r>
              <a:rPr lang="es-CO" dirty="0"/>
              <a:t>, donde se usan pronombres en singular: </a:t>
            </a:r>
            <a:r>
              <a:rPr lang="es-CO" dirty="0" smtClean="0"/>
              <a:t>«</a:t>
            </a:r>
            <a:r>
              <a:rPr lang="es-CO" dirty="0" smtClean="0">
                <a:latin typeface="Agency FB" pitchFamily="34" charset="0"/>
              </a:rPr>
              <a:t>Y </a:t>
            </a:r>
            <a:r>
              <a:rPr lang="es-CO" dirty="0">
                <a:latin typeface="Agency FB" pitchFamily="34" charset="0"/>
              </a:rPr>
              <a:t>creó Dios al hombre a SU </a:t>
            </a:r>
            <a:r>
              <a:rPr lang="es-CO" dirty="0" smtClean="0">
                <a:latin typeface="Agency FB" pitchFamily="34" charset="0"/>
              </a:rPr>
              <a:t>imagen…</a:t>
            </a:r>
            <a:r>
              <a:rPr lang="es-CO" dirty="0" smtClean="0"/>
              <a:t>.»</a:t>
            </a:r>
            <a:r>
              <a:rPr lang="es-CO" b="1" dirty="0"/>
              <a:t> </a:t>
            </a:r>
            <a:endParaRPr lang="es-CO" dirty="0"/>
          </a:p>
        </p:txBody>
      </p:sp>
      <p:sp>
        <p:nvSpPr>
          <p:cNvPr id="4" name="3 Rectángulo"/>
          <p:cNvSpPr/>
          <p:nvPr/>
        </p:nvSpPr>
        <p:spPr>
          <a:xfrm>
            <a:off x="251520" y="4068306"/>
            <a:ext cx="6336704" cy="1692771"/>
          </a:xfrm>
          <a:prstGeom prst="rect">
            <a:avLst/>
          </a:prstGeom>
        </p:spPr>
        <p:txBody>
          <a:bodyPr wrap="square">
            <a:spAutoFit/>
          </a:bodyPr>
          <a:lstStyle/>
          <a:p>
            <a:r>
              <a:rPr lang="es-CO" sz="2800" b="1" dirty="0">
                <a:solidFill>
                  <a:srgbClr val="FF0000"/>
                </a:solidFill>
              </a:rPr>
              <a:t>Versículo 26</a:t>
            </a:r>
            <a:r>
              <a:rPr lang="es-CO" sz="2400" dirty="0"/>
              <a:t>: Dios dijo: “Hagamos al hombre a </a:t>
            </a:r>
            <a:r>
              <a:rPr lang="es-CO" sz="2400" u="sng" dirty="0"/>
              <a:t>NUESTRA</a:t>
            </a:r>
            <a:r>
              <a:rPr lang="es-CO" sz="2400" dirty="0"/>
              <a:t> imagen” (plural)</a:t>
            </a:r>
          </a:p>
          <a:p>
            <a:r>
              <a:rPr lang="es-CO" sz="2800" b="1" dirty="0">
                <a:solidFill>
                  <a:srgbClr val="FF0000"/>
                </a:solidFill>
              </a:rPr>
              <a:t>Versículo 27</a:t>
            </a:r>
            <a:r>
              <a:rPr lang="es-CO" sz="2400" dirty="0"/>
              <a:t>: Dios creó al hombre a </a:t>
            </a:r>
            <a:r>
              <a:rPr lang="es-CO" sz="2400" u="sng" dirty="0"/>
              <a:t>SU</a:t>
            </a:r>
            <a:r>
              <a:rPr lang="es-CO" sz="2400" dirty="0"/>
              <a:t> imagen (singular</a:t>
            </a:r>
            <a:r>
              <a:rPr lang="es-CO" sz="2400" dirty="0" smtClean="0"/>
              <a:t>).</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501008"/>
            <a:ext cx="259650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49201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par>
                                <p:cTn id="16" presetID="14" presetClass="entr" presetSubtype="10"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randombar(horizontal)">
                                      <p:cBhvr>
                                        <p:cTn id="18"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dirty="0">
                <a:effectLst>
                  <a:outerShdw blurRad="38100" dist="38100" dir="2700000" algn="tl">
                    <a:srgbClr val="000000">
                      <a:alpha val="43137"/>
                    </a:srgbClr>
                  </a:outerShdw>
                </a:effectLst>
              </a:rPr>
              <a:t>Cuando Dios dijo, “HAGAMOS al hombre a NUESTRA imagen” </a:t>
            </a:r>
            <a:r>
              <a:rPr lang="es-CO" sz="2800" dirty="0" smtClean="0">
                <a:effectLst>
                  <a:outerShdw blurRad="38100" dist="38100" dir="2700000" algn="tl">
                    <a:srgbClr val="000000">
                      <a:alpha val="43137"/>
                    </a:srgbClr>
                  </a:outerShdw>
                </a:effectLst>
              </a:rPr>
              <a:t/>
            </a:r>
            <a:br>
              <a:rPr lang="es-CO" sz="2800" dirty="0" smtClean="0">
                <a:effectLst>
                  <a:outerShdw blurRad="38100" dist="38100" dir="2700000" algn="tl">
                    <a:srgbClr val="000000">
                      <a:alpha val="43137"/>
                    </a:srgbClr>
                  </a:outerShdw>
                </a:effectLst>
              </a:rPr>
            </a:br>
            <a:r>
              <a:rPr lang="es-CO" sz="2800" dirty="0" smtClean="0">
                <a:effectLst>
                  <a:outerShdw blurRad="38100" dist="38100" dir="2700000" algn="tl">
                    <a:srgbClr val="000000">
                      <a:alpha val="43137"/>
                    </a:srgbClr>
                  </a:outerShdw>
                </a:effectLst>
              </a:rPr>
              <a:t>¿</a:t>
            </a:r>
            <a:r>
              <a:rPr lang="es-CO" sz="2800" dirty="0">
                <a:effectLst>
                  <a:outerShdw blurRad="38100" dist="38100" dir="2700000" algn="tl">
                    <a:srgbClr val="000000">
                      <a:alpha val="43137"/>
                    </a:srgbClr>
                  </a:outerShdw>
                </a:effectLst>
              </a:rPr>
              <a:t>a quién se estaba refiriendo? </a:t>
            </a:r>
          </a:p>
        </p:txBody>
      </p:sp>
      <p:sp>
        <p:nvSpPr>
          <p:cNvPr id="5" name="4 Marcador de contenido"/>
          <p:cNvSpPr>
            <a:spLocks noGrp="1"/>
          </p:cNvSpPr>
          <p:nvPr>
            <p:ph idx="1"/>
          </p:nvPr>
        </p:nvSpPr>
        <p:spPr>
          <a:xfrm>
            <a:off x="457200" y="1752600"/>
            <a:ext cx="8229600" cy="4844752"/>
          </a:xfrm>
        </p:spPr>
        <p:txBody>
          <a:bodyPr>
            <a:normAutofit fontScale="85000" lnSpcReduction="20000"/>
          </a:bodyPr>
          <a:lstStyle/>
          <a:p>
            <a:pPr marL="114300" indent="0" algn="ctr">
              <a:buNone/>
            </a:pPr>
            <a:r>
              <a:rPr lang="es-CO" dirty="0" smtClean="0"/>
              <a:t>Esperaríamos </a:t>
            </a:r>
            <a:r>
              <a:rPr lang="es-CO" dirty="0"/>
              <a:t>que Dios dijera, “</a:t>
            </a:r>
            <a:r>
              <a:rPr lang="es-CO" b="1" dirty="0">
                <a:latin typeface="Agency FB" pitchFamily="34" charset="0"/>
              </a:rPr>
              <a:t>YO</a:t>
            </a:r>
            <a:r>
              <a:rPr lang="es-CO" dirty="0">
                <a:latin typeface="Agency FB" pitchFamily="34" charset="0"/>
              </a:rPr>
              <a:t> haré al hombre a </a:t>
            </a:r>
            <a:r>
              <a:rPr lang="es-CO" b="1" dirty="0">
                <a:latin typeface="Agency FB" pitchFamily="34" charset="0"/>
              </a:rPr>
              <a:t>M</a:t>
            </a:r>
            <a:r>
              <a:rPr lang="es-CO" dirty="0">
                <a:latin typeface="Agency FB" pitchFamily="34" charset="0"/>
              </a:rPr>
              <a:t>I imagen</a:t>
            </a:r>
            <a:r>
              <a:rPr lang="es-CO" dirty="0"/>
              <a:t>”. ¿Por qué los pronombres plurales? Si una persona dice, “</a:t>
            </a:r>
            <a:r>
              <a:rPr lang="es-CO" b="1" dirty="0">
                <a:latin typeface="Agency FB" pitchFamily="34" charset="0"/>
              </a:rPr>
              <a:t>NOSOTROS </a:t>
            </a:r>
            <a:r>
              <a:rPr lang="es-CO" dirty="0">
                <a:latin typeface="Agency FB" pitchFamily="34" charset="0"/>
              </a:rPr>
              <a:t>haremos algo</a:t>
            </a:r>
            <a:r>
              <a:rPr lang="es-CO" dirty="0"/>
              <a:t>,” eso indica que la persona no está actuando sola, sino que una o más personas están actuando con ella. </a:t>
            </a:r>
            <a:endParaRPr lang="es-CO" dirty="0" smtClean="0"/>
          </a:p>
          <a:p>
            <a:pPr marL="114300" indent="0">
              <a:buNone/>
            </a:pPr>
            <a:endParaRPr lang="es-CO" dirty="0" smtClean="0"/>
          </a:p>
          <a:p>
            <a:pPr marL="114300" indent="0" algn="ctr">
              <a:buNone/>
            </a:pPr>
            <a:r>
              <a:rPr lang="es-CO" dirty="0" smtClean="0"/>
              <a:t>Cuando </a:t>
            </a:r>
            <a:r>
              <a:rPr lang="es-CO" dirty="0"/>
              <a:t>Dios hizo al </a:t>
            </a:r>
            <a:r>
              <a:rPr lang="es-CO" dirty="0" smtClean="0"/>
              <a:t>hombre,</a:t>
            </a:r>
          </a:p>
          <a:p>
            <a:pPr marL="114300" indent="0" algn="ctr">
              <a:buNone/>
            </a:pPr>
            <a:r>
              <a:rPr lang="es-CO" b="1" dirty="0" smtClean="0">
                <a:solidFill>
                  <a:srgbClr val="FF0000"/>
                </a:solidFill>
              </a:rPr>
              <a:t> ¿</a:t>
            </a:r>
            <a:r>
              <a:rPr lang="es-CO" b="1" dirty="0">
                <a:solidFill>
                  <a:srgbClr val="FF0000"/>
                </a:solidFill>
              </a:rPr>
              <a:t>quién estaba actuando con ÉL? </a:t>
            </a:r>
            <a:endParaRPr lang="es-CO" b="1" dirty="0" smtClean="0">
              <a:solidFill>
                <a:srgbClr val="FF0000"/>
              </a:solidFill>
            </a:endParaRPr>
          </a:p>
          <a:p>
            <a:pPr marL="114300" indent="0" algn="ctr">
              <a:buNone/>
            </a:pPr>
            <a:r>
              <a:rPr lang="es-CO" b="1" dirty="0" smtClean="0">
                <a:solidFill>
                  <a:srgbClr val="0070C0"/>
                </a:solidFill>
              </a:rPr>
              <a:t>¿</a:t>
            </a:r>
            <a:r>
              <a:rPr lang="es-CO" b="1" dirty="0">
                <a:solidFill>
                  <a:srgbClr val="0070C0"/>
                </a:solidFill>
              </a:rPr>
              <a:t>Quién hizo al hombre con </a:t>
            </a:r>
            <a:r>
              <a:rPr lang="es-CO" b="1" dirty="0" smtClean="0">
                <a:solidFill>
                  <a:srgbClr val="0070C0"/>
                </a:solidFill>
              </a:rPr>
              <a:t>ÉL?</a:t>
            </a:r>
          </a:p>
          <a:p>
            <a:pPr marL="114300" indent="0" algn="ctr">
              <a:buNone/>
            </a:pPr>
            <a:r>
              <a:rPr lang="es-CO" b="1" dirty="0" smtClean="0">
                <a:solidFill>
                  <a:srgbClr val="7030A0"/>
                </a:solidFill>
              </a:rPr>
              <a:t>¿</a:t>
            </a:r>
            <a:r>
              <a:rPr lang="es-CO" b="1" dirty="0">
                <a:solidFill>
                  <a:srgbClr val="7030A0"/>
                </a:solidFill>
              </a:rPr>
              <a:t>A imagen de quién fue hecho el hombre? </a:t>
            </a:r>
            <a:endParaRPr lang="es-CO" b="1" dirty="0" smtClean="0">
              <a:solidFill>
                <a:srgbClr val="7030A0"/>
              </a:solidFill>
            </a:endParaRPr>
          </a:p>
          <a:p>
            <a:pPr marL="114300" indent="0" algn="ctr">
              <a:buNone/>
            </a:pPr>
            <a:r>
              <a:rPr lang="es-CO" b="1" dirty="0" smtClean="0">
                <a:solidFill>
                  <a:srgbClr val="C00000"/>
                </a:solidFill>
              </a:rPr>
              <a:t>¿</a:t>
            </a:r>
            <a:r>
              <a:rPr lang="es-CO" b="1" dirty="0">
                <a:solidFill>
                  <a:srgbClr val="C00000"/>
                </a:solidFill>
              </a:rPr>
              <a:t>Fue hecho el hombre a imagen de Dios y de alguien más</a:t>
            </a:r>
            <a:r>
              <a:rPr lang="es-CO" b="1" dirty="0" smtClean="0">
                <a:solidFill>
                  <a:srgbClr val="C00000"/>
                </a:solidFill>
              </a:rPr>
              <a:t>?</a:t>
            </a:r>
          </a:p>
          <a:p>
            <a:pPr marL="114300" indent="0" algn="ctr">
              <a:buNone/>
            </a:pPr>
            <a:r>
              <a:rPr lang="es-CO" dirty="0" smtClean="0"/>
              <a:t> </a:t>
            </a:r>
            <a:r>
              <a:rPr lang="es-CO" b="1" dirty="0">
                <a:solidFill>
                  <a:srgbClr val="002060"/>
                </a:solidFill>
              </a:rPr>
              <a:t>¿Por qué se usa un pronombre personal plural?</a:t>
            </a:r>
          </a:p>
          <a:p>
            <a:endParaRPr lang="es-CO" dirty="0" smtClean="0"/>
          </a:p>
          <a:p>
            <a:pPr marL="114300" indent="0" algn="ctr">
              <a:buNone/>
            </a:pPr>
            <a:r>
              <a:rPr lang="es-CO" dirty="0" smtClean="0"/>
              <a:t>Es </a:t>
            </a:r>
            <a:r>
              <a:rPr lang="es-CO" dirty="0"/>
              <a:t>importante recordar que fue Dios quien hizo al hombre y no otra persona. Solo Dios puede crear. Solo Dios puede crear al hombre. Hay un solo Dios y un solo Creador y ÉL solamente es responsable del origen del hombre. Fue a imagen de Dios y solamente a imagen de Dios que el hombre fue hecho</a:t>
            </a:r>
            <a:r>
              <a:rPr lang="es-CO" dirty="0" smtClean="0"/>
              <a:t>.</a:t>
            </a:r>
            <a:endParaRPr lang="es-CO" dirty="0"/>
          </a:p>
        </p:txBody>
      </p:sp>
    </p:spTree>
    <p:extLst>
      <p:ext uri="{BB962C8B-B14F-4D97-AF65-F5344CB8AC3E}">
        <p14:creationId xmlns:p14="http://schemas.microsoft.com/office/powerpoint/2010/main" val="32933264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heel(1)">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down)">
                                      <p:cBhvr>
                                        <p:cTn id="12" dur="580">
                                          <p:stCondLst>
                                            <p:cond delay="0"/>
                                          </p:stCondLst>
                                        </p:cTn>
                                        <p:tgtEl>
                                          <p:spTgt spid="5">
                                            <p:txEl>
                                              <p:pRg st="2" end="2"/>
                                            </p:txEl>
                                          </p:spTgt>
                                        </p:tgtEl>
                                      </p:cBhvr>
                                    </p:animEffect>
                                    <p:anim calcmode="lin" valueType="num">
                                      <p:cBhvr>
                                        <p:cTn id="13"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xEl>
                                              <p:pRg st="2" end="2"/>
                                            </p:txEl>
                                          </p:spTgt>
                                        </p:tgtEl>
                                      </p:cBhvr>
                                      <p:to x="100000" y="60000"/>
                                    </p:animScale>
                                    <p:animScale>
                                      <p:cBhvr>
                                        <p:cTn id="19" dur="166" decel="50000">
                                          <p:stCondLst>
                                            <p:cond delay="676"/>
                                          </p:stCondLst>
                                        </p:cTn>
                                        <p:tgtEl>
                                          <p:spTgt spid="5">
                                            <p:txEl>
                                              <p:pRg st="2" end="2"/>
                                            </p:txEl>
                                          </p:spTgt>
                                        </p:tgtEl>
                                      </p:cBhvr>
                                      <p:to x="100000" y="100000"/>
                                    </p:animScale>
                                    <p:animScale>
                                      <p:cBhvr>
                                        <p:cTn id="20" dur="26">
                                          <p:stCondLst>
                                            <p:cond delay="1312"/>
                                          </p:stCondLst>
                                        </p:cTn>
                                        <p:tgtEl>
                                          <p:spTgt spid="5">
                                            <p:txEl>
                                              <p:pRg st="2" end="2"/>
                                            </p:txEl>
                                          </p:spTgt>
                                        </p:tgtEl>
                                      </p:cBhvr>
                                      <p:to x="100000" y="80000"/>
                                    </p:animScale>
                                    <p:animScale>
                                      <p:cBhvr>
                                        <p:cTn id="21" dur="166" decel="50000">
                                          <p:stCondLst>
                                            <p:cond delay="1338"/>
                                          </p:stCondLst>
                                        </p:cTn>
                                        <p:tgtEl>
                                          <p:spTgt spid="5">
                                            <p:txEl>
                                              <p:pRg st="2" end="2"/>
                                            </p:txEl>
                                          </p:spTgt>
                                        </p:tgtEl>
                                      </p:cBhvr>
                                      <p:to x="100000" y="100000"/>
                                    </p:animScale>
                                    <p:animScale>
                                      <p:cBhvr>
                                        <p:cTn id="22" dur="26">
                                          <p:stCondLst>
                                            <p:cond delay="1642"/>
                                          </p:stCondLst>
                                        </p:cTn>
                                        <p:tgtEl>
                                          <p:spTgt spid="5">
                                            <p:txEl>
                                              <p:pRg st="2" end="2"/>
                                            </p:txEl>
                                          </p:spTgt>
                                        </p:tgtEl>
                                      </p:cBhvr>
                                      <p:to x="100000" y="90000"/>
                                    </p:animScale>
                                    <p:animScale>
                                      <p:cBhvr>
                                        <p:cTn id="23" dur="166" decel="50000">
                                          <p:stCondLst>
                                            <p:cond delay="1668"/>
                                          </p:stCondLst>
                                        </p:cTn>
                                        <p:tgtEl>
                                          <p:spTgt spid="5">
                                            <p:txEl>
                                              <p:pRg st="2" end="2"/>
                                            </p:txEl>
                                          </p:spTgt>
                                        </p:tgtEl>
                                      </p:cBhvr>
                                      <p:to x="100000" y="100000"/>
                                    </p:animScale>
                                    <p:animScale>
                                      <p:cBhvr>
                                        <p:cTn id="24" dur="26">
                                          <p:stCondLst>
                                            <p:cond delay="1808"/>
                                          </p:stCondLst>
                                        </p:cTn>
                                        <p:tgtEl>
                                          <p:spTgt spid="5">
                                            <p:txEl>
                                              <p:pRg st="2" end="2"/>
                                            </p:txEl>
                                          </p:spTgt>
                                        </p:tgtEl>
                                      </p:cBhvr>
                                      <p:to x="100000" y="95000"/>
                                    </p:animScale>
                                    <p:animScale>
                                      <p:cBhvr>
                                        <p:cTn id="25" dur="166" decel="50000">
                                          <p:stCondLst>
                                            <p:cond delay="1834"/>
                                          </p:stCondLst>
                                        </p:cTn>
                                        <p:tgtEl>
                                          <p:spTgt spid="5">
                                            <p:txEl>
                                              <p:pRg st="2" end="2"/>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wipe(down)">
                                      <p:cBhvr>
                                        <p:cTn id="28" dur="580">
                                          <p:stCondLst>
                                            <p:cond delay="0"/>
                                          </p:stCondLst>
                                        </p:cTn>
                                        <p:tgtEl>
                                          <p:spTgt spid="5">
                                            <p:txEl>
                                              <p:pRg st="3" end="3"/>
                                            </p:txEl>
                                          </p:spTgt>
                                        </p:tgtEl>
                                      </p:cBhvr>
                                    </p:animEffect>
                                    <p:anim calcmode="lin" valueType="num">
                                      <p:cBhvr>
                                        <p:cTn id="29" dur="1822" tmFilter="0,0; 0.14,0.36; 0.43,0.73; 0.71,0.91; 1.0,1.0">
                                          <p:stCondLst>
                                            <p:cond delay="0"/>
                                          </p:stCondLst>
                                        </p:cTn>
                                        <p:tgtEl>
                                          <p:spTgt spid="5">
                                            <p:txEl>
                                              <p:pRg st="3" end="3"/>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5">
                                            <p:txEl>
                                              <p:pRg st="3" end="3"/>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5">
                                            <p:txEl>
                                              <p:pRg st="3" end="3"/>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5">
                                            <p:txEl>
                                              <p:pRg st="3" end="3"/>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5">
                                            <p:txEl>
                                              <p:pRg st="3" end="3"/>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5">
                                            <p:txEl>
                                              <p:pRg st="3" end="3"/>
                                            </p:txEl>
                                          </p:spTgt>
                                        </p:tgtEl>
                                      </p:cBhvr>
                                      <p:to x="100000" y="60000"/>
                                    </p:animScale>
                                    <p:animScale>
                                      <p:cBhvr>
                                        <p:cTn id="35" dur="166" decel="50000">
                                          <p:stCondLst>
                                            <p:cond delay="676"/>
                                          </p:stCondLst>
                                        </p:cTn>
                                        <p:tgtEl>
                                          <p:spTgt spid="5">
                                            <p:txEl>
                                              <p:pRg st="3" end="3"/>
                                            </p:txEl>
                                          </p:spTgt>
                                        </p:tgtEl>
                                      </p:cBhvr>
                                      <p:to x="100000" y="100000"/>
                                    </p:animScale>
                                    <p:animScale>
                                      <p:cBhvr>
                                        <p:cTn id="36" dur="26">
                                          <p:stCondLst>
                                            <p:cond delay="1312"/>
                                          </p:stCondLst>
                                        </p:cTn>
                                        <p:tgtEl>
                                          <p:spTgt spid="5">
                                            <p:txEl>
                                              <p:pRg st="3" end="3"/>
                                            </p:txEl>
                                          </p:spTgt>
                                        </p:tgtEl>
                                      </p:cBhvr>
                                      <p:to x="100000" y="80000"/>
                                    </p:animScale>
                                    <p:animScale>
                                      <p:cBhvr>
                                        <p:cTn id="37" dur="166" decel="50000">
                                          <p:stCondLst>
                                            <p:cond delay="1338"/>
                                          </p:stCondLst>
                                        </p:cTn>
                                        <p:tgtEl>
                                          <p:spTgt spid="5">
                                            <p:txEl>
                                              <p:pRg st="3" end="3"/>
                                            </p:txEl>
                                          </p:spTgt>
                                        </p:tgtEl>
                                      </p:cBhvr>
                                      <p:to x="100000" y="100000"/>
                                    </p:animScale>
                                    <p:animScale>
                                      <p:cBhvr>
                                        <p:cTn id="38" dur="26">
                                          <p:stCondLst>
                                            <p:cond delay="1642"/>
                                          </p:stCondLst>
                                        </p:cTn>
                                        <p:tgtEl>
                                          <p:spTgt spid="5">
                                            <p:txEl>
                                              <p:pRg st="3" end="3"/>
                                            </p:txEl>
                                          </p:spTgt>
                                        </p:tgtEl>
                                      </p:cBhvr>
                                      <p:to x="100000" y="90000"/>
                                    </p:animScale>
                                    <p:animScale>
                                      <p:cBhvr>
                                        <p:cTn id="39" dur="166" decel="50000">
                                          <p:stCondLst>
                                            <p:cond delay="1668"/>
                                          </p:stCondLst>
                                        </p:cTn>
                                        <p:tgtEl>
                                          <p:spTgt spid="5">
                                            <p:txEl>
                                              <p:pRg st="3" end="3"/>
                                            </p:txEl>
                                          </p:spTgt>
                                        </p:tgtEl>
                                      </p:cBhvr>
                                      <p:to x="100000" y="100000"/>
                                    </p:animScale>
                                    <p:animScale>
                                      <p:cBhvr>
                                        <p:cTn id="40" dur="26">
                                          <p:stCondLst>
                                            <p:cond delay="1808"/>
                                          </p:stCondLst>
                                        </p:cTn>
                                        <p:tgtEl>
                                          <p:spTgt spid="5">
                                            <p:txEl>
                                              <p:pRg st="3" end="3"/>
                                            </p:txEl>
                                          </p:spTgt>
                                        </p:tgtEl>
                                      </p:cBhvr>
                                      <p:to x="100000" y="95000"/>
                                    </p:animScale>
                                    <p:animScale>
                                      <p:cBhvr>
                                        <p:cTn id="41" dur="166" decel="50000">
                                          <p:stCondLst>
                                            <p:cond delay="1834"/>
                                          </p:stCondLst>
                                        </p:cTn>
                                        <p:tgtEl>
                                          <p:spTgt spid="5">
                                            <p:txEl>
                                              <p:pRg st="3" end="3"/>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5">
                                            <p:txEl>
                                              <p:pRg st="4" end="4"/>
                                            </p:txEl>
                                          </p:spTgt>
                                        </p:tgtEl>
                                        <p:attrNameLst>
                                          <p:attrName>style.visibility</p:attrName>
                                        </p:attrNameLst>
                                      </p:cBhvr>
                                      <p:to>
                                        <p:strVal val="visible"/>
                                      </p:to>
                                    </p:set>
                                    <p:animEffect transition="in" filter="wipe(down)">
                                      <p:cBhvr>
                                        <p:cTn id="44" dur="580">
                                          <p:stCondLst>
                                            <p:cond delay="0"/>
                                          </p:stCondLst>
                                        </p:cTn>
                                        <p:tgtEl>
                                          <p:spTgt spid="5">
                                            <p:txEl>
                                              <p:pRg st="4" end="4"/>
                                            </p:txEl>
                                          </p:spTgt>
                                        </p:tgtEl>
                                      </p:cBhvr>
                                    </p:animEffect>
                                    <p:anim calcmode="lin" valueType="num">
                                      <p:cBhvr>
                                        <p:cTn id="45" dur="1822" tmFilter="0,0; 0.14,0.36; 0.43,0.73; 0.71,0.91; 1.0,1.0">
                                          <p:stCondLst>
                                            <p:cond delay="0"/>
                                          </p:stCondLst>
                                        </p:cTn>
                                        <p:tgtEl>
                                          <p:spTgt spid="5">
                                            <p:txEl>
                                              <p:pRg st="4" end="4"/>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5">
                                            <p:txEl>
                                              <p:pRg st="4" end="4"/>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5">
                                            <p:txEl>
                                              <p:pRg st="4" end="4"/>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5">
                                            <p:txEl>
                                              <p:pRg st="4" end="4"/>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5">
                                            <p:txEl>
                                              <p:pRg st="4" end="4"/>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5">
                                            <p:txEl>
                                              <p:pRg st="4" end="4"/>
                                            </p:txEl>
                                          </p:spTgt>
                                        </p:tgtEl>
                                      </p:cBhvr>
                                      <p:to x="100000" y="60000"/>
                                    </p:animScale>
                                    <p:animScale>
                                      <p:cBhvr>
                                        <p:cTn id="51" dur="166" decel="50000">
                                          <p:stCondLst>
                                            <p:cond delay="676"/>
                                          </p:stCondLst>
                                        </p:cTn>
                                        <p:tgtEl>
                                          <p:spTgt spid="5">
                                            <p:txEl>
                                              <p:pRg st="4" end="4"/>
                                            </p:txEl>
                                          </p:spTgt>
                                        </p:tgtEl>
                                      </p:cBhvr>
                                      <p:to x="100000" y="100000"/>
                                    </p:animScale>
                                    <p:animScale>
                                      <p:cBhvr>
                                        <p:cTn id="52" dur="26">
                                          <p:stCondLst>
                                            <p:cond delay="1312"/>
                                          </p:stCondLst>
                                        </p:cTn>
                                        <p:tgtEl>
                                          <p:spTgt spid="5">
                                            <p:txEl>
                                              <p:pRg st="4" end="4"/>
                                            </p:txEl>
                                          </p:spTgt>
                                        </p:tgtEl>
                                      </p:cBhvr>
                                      <p:to x="100000" y="80000"/>
                                    </p:animScale>
                                    <p:animScale>
                                      <p:cBhvr>
                                        <p:cTn id="53" dur="166" decel="50000">
                                          <p:stCondLst>
                                            <p:cond delay="1338"/>
                                          </p:stCondLst>
                                        </p:cTn>
                                        <p:tgtEl>
                                          <p:spTgt spid="5">
                                            <p:txEl>
                                              <p:pRg st="4" end="4"/>
                                            </p:txEl>
                                          </p:spTgt>
                                        </p:tgtEl>
                                      </p:cBhvr>
                                      <p:to x="100000" y="100000"/>
                                    </p:animScale>
                                    <p:animScale>
                                      <p:cBhvr>
                                        <p:cTn id="54" dur="26">
                                          <p:stCondLst>
                                            <p:cond delay="1642"/>
                                          </p:stCondLst>
                                        </p:cTn>
                                        <p:tgtEl>
                                          <p:spTgt spid="5">
                                            <p:txEl>
                                              <p:pRg st="4" end="4"/>
                                            </p:txEl>
                                          </p:spTgt>
                                        </p:tgtEl>
                                      </p:cBhvr>
                                      <p:to x="100000" y="90000"/>
                                    </p:animScale>
                                    <p:animScale>
                                      <p:cBhvr>
                                        <p:cTn id="55" dur="166" decel="50000">
                                          <p:stCondLst>
                                            <p:cond delay="1668"/>
                                          </p:stCondLst>
                                        </p:cTn>
                                        <p:tgtEl>
                                          <p:spTgt spid="5">
                                            <p:txEl>
                                              <p:pRg st="4" end="4"/>
                                            </p:txEl>
                                          </p:spTgt>
                                        </p:tgtEl>
                                      </p:cBhvr>
                                      <p:to x="100000" y="100000"/>
                                    </p:animScale>
                                    <p:animScale>
                                      <p:cBhvr>
                                        <p:cTn id="56" dur="26">
                                          <p:stCondLst>
                                            <p:cond delay="1808"/>
                                          </p:stCondLst>
                                        </p:cTn>
                                        <p:tgtEl>
                                          <p:spTgt spid="5">
                                            <p:txEl>
                                              <p:pRg st="4" end="4"/>
                                            </p:txEl>
                                          </p:spTgt>
                                        </p:tgtEl>
                                      </p:cBhvr>
                                      <p:to x="100000" y="95000"/>
                                    </p:animScale>
                                    <p:animScale>
                                      <p:cBhvr>
                                        <p:cTn id="57" dur="166" decel="50000">
                                          <p:stCondLst>
                                            <p:cond delay="1834"/>
                                          </p:stCondLst>
                                        </p:cTn>
                                        <p:tgtEl>
                                          <p:spTgt spid="5">
                                            <p:txEl>
                                              <p:pRg st="4" end="4"/>
                                            </p:txEl>
                                          </p:spTgt>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5">
                                            <p:txEl>
                                              <p:pRg st="5" end="5"/>
                                            </p:txEl>
                                          </p:spTgt>
                                        </p:tgtEl>
                                        <p:attrNameLst>
                                          <p:attrName>style.visibility</p:attrName>
                                        </p:attrNameLst>
                                      </p:cBhvr>
                                      <p:to>
                                        <p:strVal val="visible"/>
                                      </p:to>
                                    </p:set>
                                    <p:animEffect transition="in" filter="wipe(down)">
                                      <p:cBhvr>
                                        <p:cTn id="60" dur="580">
                                          <p:stCondLst>
                                            <p:cond delay="0"/>
                                          </p:stCondLst>
                                        </p:cTn>
                                        <p:tgtEl>
                                          <p:spTgt spid="5">
                                            <p:txEl>
                                              <p:pRg st="5" end="5"/>
                                            </p:txEl>
                                          </p:spTgt>
                                        </p:tgtEl>
                                      </p:cBhvr>
                                    </p:animEffect>
                                    <p:anim calcmode="lin" valueType="num">
                                      <p:cBhvr>
                                        <p:cTn id="61" dur="1822" tmFilter="0,0; 0.14,0.36; 0.43,0.73; 0.71,0.91; 1.0,1.0">
                                          <p:stCondLst>
                                            <p:cond delay="0"/>
                                          </p:stCondLst>
                                        </p:cTn>
                                        <p:tgtEl>
                                          <p:spTgt spid="5">
                                            <p:txEl>
                                              <p:pRg st="5" end="5"/>
                                            </p:txEl>
                                          </p:spTgt>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5">
                                            <p:txEl>
                                              <p:pRg st="5" end="5"/>
                                            </p:txEl>
                                          </p:spTgt>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5">
                                            <p:txEl>
                                              <p:pRg st="5" end="5"/>
                                            </p:txEl>
                                          </p:spTgt>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5">
                                            <p:txEl>
                                              <p:pRg st="5" end="5"/>
                                            </p:txEl>
                                          </p:spTgt>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5">
                                            <p:txEl>
                                              <p:pRg st="5" end="5"/>
                                            </p:txEl>
                                          </p:spTgt>
                                        </p:tgtEl>
                                        <p:attrNameLst>
                                          <p:attrName>ppt_y</p:attrName>
                                        </p:attrNameLst>
                                      </p:cBhvr>
                                      <p:tavLst>
                                        <p:tav tm="0" fmla="#ppt_y-sin(pi*$)/81">
                                          <p:val>
                                            <p:fltVal val="0"/>
                                          </p:val>
                                        </p:tav>
                                        <p:tav tm="100000">
                                          <p:val>
                                            <p:fltVal val="1"/>
                                          </p:val>
                                        </p:tav>
                                      </p:tavLst>
                                    </p:anim>
                                    <p:animScale>
                                      <p:cBhvr>
                                        <p:cTn id="66" dur="26">
                                          <p:stCondLst>
                                            <p:cond delay="650"/>
                                          </p:stCondLst>
                                        </p:cTn>
                                        <p:tgtEl>
                                          <p:spTgt spid="5">
                                            <p:txEl>
                                              <p:pRg st="5" end="5"/>
                                            </p:txEl>
                                          </p:spTgt>
                                        </p:tgtEl>
                                      </p:cBhvr>
                                      <p:to x="100000" y="60000"/>
                                    </p:animScale>
                                    <p:animScale>
                                      <p:cBhvr>
                                        <p:cTn id="67" dur="166" decel="50000">
                                          <p:stCondLst>
                                            <p:cond delay="676"/>
                                          </p:stCondLst>
                                        </p:cTn>
                                        <p:tgtEl>
                                          <p:spTgt spid="5">
                                            <p:txEl>
                                              <p:pRg st="5" end="5"/>
                                            </p:txEl>
                                          </p:spTgt>
                                        </p:tgtEl>
                                      </p:cBhvr>
                                      <p:to x="100000" y="100000"/>
                                    </p:animScale>
                                    <p:animScale>
                                      <p:cBhvr>
                                        <p:cTn id="68" dur="26">
                                          <p:stCondLst>
                                            <p:cond delay="1312"/>
                                          </p:stCondLst>
                                        </p:cTn>
                                        <p:tgtEl>
                                          <p:spTgt spid="5">
                                            <p:txEl>
                                              <p:pRg st="5" end="5"/>
                                            </p:txEl>
                                          </p:spTgt>
                                        </p:tgtEl>
                                      </p:cBhvr>
                                      <p:to x="100000" y="80000"/>
                                    </p:animScale>
                                    <p:animScale>
                                      <p:cBhvr>
                                        <p:cTn id="69" dur="166" decel="50000">
                                          <p:stCondLst>
                                            <p:cond delay="1338"/>
                                          </p:stCondLst>
                                        </p:cTn>
                                        <p:tgtEl>
                                          <p:spTgt spid="5">
                                            <p:txEl>
                                              <p:pRg st="5" end="5"/>
                                            </p:txEl>
                                          </p:spTgt>
                                        </p:tgtEl>
                                      </p:cBhvr>
                                      <p:to x="100000" y="100000"/>
                                    </p:animScale>
                                    <p:animScale>
                                      <p:cBhvr>
                                        <p:cTn id="70" dur="26">
                                          <p:stCondLst>
                                            <p:cond delay="1642"/>
                                          </p:stCondLst>
                                        </p:cTn>
                                        <p:tgtEl>
                                          <p:spTgt spid="5">
                                            <p:txEl>
                                              <p:pRg st="5" end="5"/>
                                            </p:txEl>
                                          </p:spTgt>
                                        </p:tgtEl>
                                      </p:cBhvr>
                                      <p:to x="100000" y="90000"/>
                                    </p:animScale>
                                    <p:animScale>
                                      <p:cBhvr>
                                        <p:cTn id="71" dur="166" decel="50000">
                                          <p:stCondLst>
                                            <p:cond delay="1668"/>
                                          </p:stCondLst>
                                        </p:cTn>
                                        <p:tgtEl>
                                          <p:spTgt spid="5">
                                            <p:txEl>
                                              <p:pRg st="5" end="5"/>
                                            </p:txEl>
                                          </p:spTgt>
                                        </p:tgtEl>
                                      </p:cBhvr>
                                      <p:to x="100000" y="100000"/>
                                    </p:animScale>
                                    <p:animScale>
                                      <p:cBhvr>
                                        <p:cTn id="72" dur="26">
                                          <p:stCondLst>
                                            <p:cond delay="1808"/>
                                          </p:stCondLst>
                                        </p:cTn>
                                        <p:tgtEl>
                                          <p:spTgt spid="5">
                                            <p:txEl>
                                              <p:pRg st="5" end="5"/>
                                            </p:txEl>
                                          </p:spTgt>
                                        </p:tgtEl>
                                      </p:cBhvr>
                                      <p:to x="100000" y="95000"/>
                                    </p:animScale>
                                    <p:animScale>
                                      <p:cBhvr>
                                        <p:cTn id="73" dur="166" decel="50000">
                                          <p:stCondLst>
                                            <p:cond delay="1834"/>
                                          </p:stCondLst>
                                        </p:cTn>
                                        <p:tgtEl>
                                          <p:spTgt spid="5">
                                            <p:txEl>
                                              <p:pRg st="5" end="5"/>
                                            </p:txEl>
                                          </p:spTgt>
                                        </p:tgtEl>
                                      </p:cBhvr>
                                      <p:to x="100000" y="100000"/>
                                    </p:animScale>
                                  </p:childTnLst>
                                </p:cTn>
                              </p:par>
                              <p:par>
                                <p:cTn id="74" presetID="26" presetClass="entr" presetSubtype="0" fill="hold" nodeType="withEffect">
                                  <p:stCondLst>
                                    <p:cond delay="0"/>
                                  </p:stCondLst>
                                  <p:childTnLst>
                                    <p:set>
                                      <p:cBhvr>
                                        <p:cTn id="75" dur="1" fill="hold">
                                          <p:stCondLst>
                                            <p:cond delay="0"/>
                                          </p:stCondLst>
                                        </p:cTn>
                                        <p:tgtEl>
                                          <p:spTgt spid="5">
                                            <p:txEl>
                                              <p:pRg st="6" end="6"/>
                                            </p:txEl>
                                          </p:spTgt>
                                        </p:tgtEl>
                                        <p:attrNameLst>
                                          <p:attrName>style.visibility</p:attrName>
                                        </p:attrNameLst>
                                      </p:cBhvr>
                                      <p:to>
                                        <p:strVal val="visible"/>
                                      </p:to>
                                    </p:set>
                                    <p:animEffect transition="in" filter="wipe(down)">
                                      <p:cBhvr>
                                        <p:cTn id="76" dur="580">
                                          <p:stCondLst>
                                            <p:cond delay="0"/>
                                          </p:stCondLst>
                                        </p:cTn>
                                        <p:tgtEl>
                                          <p:spTgt spid="5">
                                            <p:txEl>
                                              <p:pRg st="6" end="6"/>
                                            </p:txEl>
                                          </p:spTgt>
                                        </p:tgtEl>
                                      </p:cBhvr>
                                    </p:animEffect>
                                    <p:anim calcmode="lin" valueType="num">
                                      <p:cBhvr>
                                        <p:cTn id="77" dur="1822" tmFilter="0,0; 0.14,0.36; 0.43,0.73; 0.71,0.91; 1.0,1.0">
                                          <p:stCondLst>
                                            <p:cond delay="0"/>
                                          </p:stCondLst>
                                        </p:cTn>
                                        <p:tgtEl>
                                          <p:spTgt spid="5">
                                            <p:txEl>
                                              <p:pRg st="6" end="6"/>
                                            </p:txEl>
                                          </p:spTgt>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5">
                                            <p:txEl>
                                              <p:pRg st="6" end="6"/>
                                            </p:txEl>
                                          </p:spTgt>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5">
                                            <p:txEl>
                                              <p:pRg st="6" end="6"/>
                                            </p:txEl>
                                          </p:spTgt>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5">
                                            <p:txEl>
                                              <p:pRg st="6" end="6"/>
                                            </p:txEl>
                                          </p:spTgt>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5">
                                            <p:txEl>
                                              <p:pRg st="6" end="6"/>
                                            </p:txEl>
                                          </p:spTgt>
                                        </p:tgtEl>
                                        <p:attrNameLst>
                                          <p:attrName>ppt_y</p:attrName>
                                        </p:attrNameLst>
                                      </p:cBhvr>
                                      <p:tavLst>
                                        <p:tav tm="0" fmla="#ppt_y-sin(pi*$)/81">
                                          <p:val>
                                            <p:fltVal val="0"/>
                                          </p:val>
                                        </p:tav>
                                        <p:tav tm="100000">
                                          <p:val>
                                            <p:fltVal val="1"/>
                                          </p:val>
                                        </p:tav>
                                      </p:tavLst>
                                    </p:anim>
                                    <p:animScale>
                                      <p:cBhvr>
                                        <p:cTn id="82" dur="26">
                                          <p:stCondLst>
                                            <p:cond delay="650"/>
                                          </p:stCondLst>
                                        </p:cTn>
                                        <p:tgtEl>
                                          <p:spTgt spid="5">
                                            <p:txEl>
                                              <p:pRg st="6" end="6"/>
                                            </p:txEl>
                                          </p:spTgt>
                                        </p:tgtEl>
                                      </p:cBhvr>
                                      <p:to x="100000" y="60000"/>
                                    </p:animScale>
                                    <p:animScale>
                                      <p:cBhvr>
                                        <p:cTn id="83" dur="166" decel="50000">
                                          <p:stCondLst>
                                            <p:cond delay="676"/>
                                          </p:stCondLst>
                                        </p:cTn>
                                        <p:tgtEl>
                                          <p:spTgt spid="5">
                                            <p:txEl>
                                              <p:pRg st="6" end="6"/>
                                            </p:txEl>
                                          </p:spTgt>
                                        </p:tgtEl>
                                      </p:cBhvr>
                                      <p:to x="100000" y="100000"/>
                                    </p:animScale>
                                    <p:animScale>
                                      <p:cBhvr>
                                        <p:cTn id="84" dur="26">
                                          <p:stCondLst>
                                            <p:cond delay="1312"/>
                                          </p:stCondLst>
                                        </p:cTn>
                                        <p:tgtEl>
                                          <p:spTgt spid="5">
                                            <p:txEl>
                                              <p:pRg st="6" end="6"/>
                                            </p:txEl>
                                          </p:spTgt>
                                        </p:tgtEl>
                                      </p:cBhvr>
                                      <p:to x="100000" y="80000"/>
                                    </p:animScale>
                                    <p:animScale>
                                      <p:cBhvr>
                                        <p:cTn id="85" dur="166" decel="50000">
                                          <p:stCondLst>
                                            <p:cond delay="1338"/>
                                          </p:stCondLst>
                                        </p:cTn>
                                        <p:tgtEl>
                                          <p:spTgt spid="5">
                                            <p:txEl>
                                              <p:pRg st="6" end="6"/>
                                            </p:txEl>
                                          </p:spTgt>
                                        </p:tgtEl>
                                      </p:cBhvr>
                                      <p:to x="100000" y="100000"/>
                                    </p:animScale>
                                    <p:animScale>
                                      <p:cBhvr>
                                        <p:cTn id="86" dur="26">
                                          <p:stCondLst>
                                            <p:cond delay="1642"/>
                                          </p:stCondLst>
                                        </p:cTn>
                                        <p:tgtEl>
                                          <p:spTgt spid="5">
                                            <p:txEl>
                                              <p:pRg st="6" end="6"/>
                                            </p:txEl>
                                          </p:spTgt>
                                        </p:tgtEl>
                                      </p:cBhvr>
                                      <p:to x="100000" y="90000"/>
                                    </p:animScale>
                                    <p:animScale>
                                      <p:cBhvr>
                                        <p:cTn id="87" dur="166" decel="50000">
                                          <p:stCondLst>
                                            <p:cond delay="1668"/>
                                          </p:stCondLst>
                                        </p:cTn>
                                        <p:tgtEl>
                                          <p:spTgt spid="5">
                                            <p:txEl>
                                              <p:pRg st="6" end="6"/>
                                            </p:txEl>
                                          </p:spTgt>
                                        </p:tgtEl>
                                      </p:cBhvr>
                                      <p:to x="100000" y="100000"/>
                                    </p:animScale>
                                    <p:animScale>
                                      <p:cBhvr>
                                        <p:cTn id="88" dur="26">
                                          <p:stCondLst>
                                            <p:cond delay="1808"/>
                                          </p:stCondLst>
                                        </p:cTn>
                                        <p:tgtEl>
                                          <p:spTgt spid="5">
                                            <p:txEl>
                                              <p:pRg st="6" end="6"/>
                                            </p:txEl>
                                          </p:spTgt>
                                        </p:tgtEl>
                                      </p:cBhvr>
                                      <p:to x="100000" y="95000"/>
                                    </p:animScale>
                                    <p:animScale>
                                      <p:cBhvr>
                                        <p:cTn id="89" dur="166" decel="50000">
                                          <p:stCondLst>
                                            <p:cond delay="1834"/>
                                          </p:stCondLst>
                                        </p:cTn>
                                        <p:tgtEl>
                                          <p:spTgt spid="5">
                                            <p:txEl>
                                              <p:pRg st="6" end="6"/>
                                            </p:txEl>
                                          </p:spTgt>
                                        </p:tgtEl>
                                      </p:cBhvr>
                                      <p:to x="100000" y="100000"/>
                                    </p:animScale>
                                  </p:childTnLst>
                                </p:cTn>
                              </p:par>
                              <p:par>
                                <p:cTn id="90" presetID="26" presetClass="entr" presetSubtype="0" fill="hold" nodeType="withEffect">
                                  <p:stCondLst>
                                    <p:cond delay="0"/>
                                  </p:stCondLst>
                                  <p:childTnLst>
                                    <p:set>
                                      <p:cBhvr>
                                        <p:cTn id="91" dur="1" fill="hold">
                                          <p:stCondLst>
                                            <p:cond delay="0"/>
                                          </p:stCondLst>
                                        </p:cTn>
                                        <p:tgtEl>
                                          <p:spTgt spid="5">
                                            <p:txEl>
                                              <p:pRg st="7" end="7"/>
                                            </p:txEl>
                                          </p:spTgt>
                                        </p:tgtEl>
                                        <p:attrNameLst>
                                          <p:attrName>style.visibility</p:attrName>
                                        </p:attrNameLst>
                                      </p:cBhvr>
                                      <p:to>
                                        <p:strVal val="visible"/>
                                      </p:to>
                                    </p:set>
                                    <p:animEffect transition="in" filter="wipe(down)">
                                      <p:cBhvr>
                                        <p:cTn id="92" dur="580">
                                          <p:stCondLst>
                                            <p:cond delay="0"/>
                                          </p:stCondLst>
                                        </p:cTn>
                                        <p:tgtEl>
                                          <p:spTgt spid="5">
                                            <p:txEl>
                                              <p:pRg st="7" end="7"/>
                                            </p:txEl>
                                          </p:spTgt>
                                        </p:tgtEl>
                                      </p:cBhvr>
                                    </p:animEffect>
                                    <p:anim calcmode="lin" valueType="num">
                                      <p:cBhvr>
                                        <p:cTn id="93" dur="1822" tmFilter="0,0; 0.14,0.36; 0.43,0.73; 0.71,0.91; 1.0,1.0">
                                          <p:stCondLst>
                                            <p:cond delay="0"/>
                                          </p:stCondLst>
                                        </p:cTn>
                                        <p:tgtEl>
                                          <p:spTgt spid="5">
                                            <p:txEl>
                                              <p:pRg st="7" end="7"/>
                                            </p:txEl>
                                          </p:spTgt>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5">
                                            <p:txEl>
                                              <p:pRg st="7" end="7"/>
                                            </p:txEl>
                                          </p:spTgt>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5">
                                            <p:txEl>
                                              <p:pRg st="7" end="7"/>
                                            </p:txEl>
                                          </p:spTgt>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5">
                                            <p:txEl>
                                              <p:pRg st="7" end="7"/>
                                            </p:txEl>
                                          </p:spTgt>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5">
                                            <p:txEl>
                                              <p:pRg st="7" end="7"/>
                                            </p:txEl>
                                          </p:spTgt>
                                        </p:tgtEl>
                                        <p:attrNameLst>
                                          <p:attrName>ppt_y</p:attrName>
                                        </p:attrNameLst>
                                      </p:cBhvr>
                                      <p:tavLst>
                                        <p:tav tm="0" fmla="#ppt_y-sin(pi*$)/81">
                                          <p:val>
                                            <p:fltVal val="0"/>
                                          </p:val>
                                        </p:tav>
                                        <p:tav tm="100000">
                                          <p:val>
                                            <p:fltVal val="1"/>
                                          </p:val>
                                        </p:tav>
                                      </p:tavLst>
                                    </p:anim>
                                    <p:animScale>
                                      <p:cBhvr>
                                        <p:cTn id="98" dur="26">
                                          <p:stCondLst>
                                            <p:cond delay="650"/>
                                          </p:stCondLst>
                                        </p:cTn>
                                        <p:tgtEl>
                                          <p:spTgt spid="5">
                                            <p:txEl>
                                              <p:pRg st="7" end="7"/>
                                            </p:txEl>
                                          </p:spTgt>
                                        </p:tgtEl>
                                      </p:cBhvr>
                                      <p:to x="100000" y="60000"/>
                                    </p:animScale>
                                    <p:animScale>
                                      <p:cBhvr>
                                        <p:cTn id="99" dur="166" decel="50000">
                                          <p:stCondLst>
                                            <p:cond delay="676"/>
                                          </p:stCondLst>
                                        </p:cTn>
                                        <p:tgtEl>
                                          <p:spTgt spid="5">
                                            <p:txEl>
                                              <p:pRg st="7" end="7"/>
                                            </p:txEl>
                                          </p:spTgt>
                                        </p:tgtEl>
                                      </p:cBhvr>
                                      <p:to x="100000" y="100000"/>
                                    </p:animScale>
                                    <p:animScale>
                                      <p:cBhvr>
                                        <p:cTn id="100" dur="26">
                                          <p:stCondLst>
                                            <p:cond delay="1312"/>
                                          </p:stCondLst>
                                        </p:cTn>
                                        <p:tgtEl>
                                          <p:spTgt spid="5">
                                            <p:txEl>
                                              <p:pRg st="7" end="7"/>
                                            </p:txEl>
                                          </p:spTgt>
                                        </p:tgtEl>
                                      </p:cBhvr>
                                      <p:to x="100000" y="80000"/>
                                    </p:animScale>
                                    <p:animScale>
                                      <p:cBhvr>
                                        <p:cTn id="101" dur="166" decel="50000">
                                          <p:stCondLst>
                                            <p:cond delay="1338"/>
                                          </p:stCondLst>
                                        </p:cTn>
                                        <p:tgtEl>
                                          <p:spTgt spid="5">
                                            <p:txEl>
                                              <p:pRg st="7" end="7"/>
                                            </p:txEl>
                                          </p:spTgt>
                                        </p:tgtEl>
                                      </p:cBhvr>
                                      <p:to x="100000" y="100000"/>
                                    </p:animScale>
                                    <p:animScale>
                                      <p:cBhvr>
                                        <p:cTn id="102" dur="26">
                                          <p:stCondLst>
                                            <p:cond delay="1642"/>
                                          </p:stCondLst>
                                        </p:cTn>
                                        <p:tgtEl>
                                          <p:spTgt spid="5">
                                            <p:txEl>
                                              <p:pRg st="7" end="7"/>
                                            </p:txEl>
                                          </p:spTgt>
                                        </p:tgtEl>
                                      </p:cBhvr>
                                      <p:to x="100000" y="90000"/>
                                    </p:animScale>
                                    <p:animScale>
                                      <p:cBhvr>
                                        <p:cTn id="103" dur="166" decel="50000">
                                          <p:stCondLst>
                                            <p:cond delay="1668"/>
                                          </p:stCondLst>
                                        </p:cTn>
                                        <p:tgtEl>
                                          <p:spTgt spid="5">
                                            <p:txEl>
                                              <p:pRg st="7" end="7"/>
                                            </p:txEl>
                                          </p:spTgt>
                                        </p:tgtEl>
                                      </p:cBhvr>
                                      <p:to x="100000" y="100000"/>
                                    </p:animScale>
                                    <p:animScale>
                                      <p:cBhvr>
                                        <p:cTn id="104" dur="26">
                                          <p:stCondLst>
                                            <p:cond delay="1808"/>
                                          </p:stCondLst>
                                        </p:cTn>
                                        <p:tgtEl>
                                          <p:spTgt spid="5">
                                            <p:txEl>
                                              <p:pRg st="7" end="7"/>
                                            </p:txEl>
                                          </p:spTgt>
                                        </p:tgtEl>
                                      </p:cBhvr>
                                      <p:to x="100000" y="95000"/>
                                    </p:animScale>
                                    <p:animScale>
                                      <p:cBhvr>
                                        <p:cTn id="105" dur="166" decel="50000">
                                          <p:stCondLst>
                                            <p:cond delay="1834"/>
                                          </p:stCondLst>
                                        </p:cTn>
                                        <p:tgtEl>
                                          <p:spTgt spid="5">
                                            <p:txEl>
                                              <p:pRg st="7" end="7"/>
                                            </p:txEl>
                                          </p:spTgt>
                                        </p:tgtEl>
                                      </p:cBhvr>
                                      <p:to x="100000" y="100000"/>
                                    </p:animScale>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nodeType="clickEffect">
                                  <p:stCondLst>
                                    <p:cond delay="0"/>
                                  </p:stCondLst>
                                  <p:childTnLst>
                                    <p:set>
                                      <p:cBhvr>
                                        <p:cTn id="109" dur="1" fill="hold">
                                          <p:stCondLst>
                                            <p:cond delay="0"/>
                                          </p:stCondLst>
                                        </p:cTn>
                                        <p:tgtEl>
                                          <p:spTgt spid="5">
                                            <p:txEl>
                                              <p:pRg st="9" end="9"/>
                                            </p:txEl>
                                          </p:spTgt>
                                        </p:tgtEl>
                                        <p:attrNameLst>
                                          <p:attrName>style.visibility</p:attrName>
                                        </p:attrNameLst>
                                      </p:cBhvr>
                                      <p:to>
                                        <p:strVal val="visible"/>
                                      </p:to>
                                    </p:set>
                                    <p:anim calcmode="lin" valueType="num">
                                      <p:cBhvr>
                                        <p:cTn id="110" dur="500" fill="hold"/>
                                        <p:tgtEl>
                                          <p:spTgt spid="5">
                                            <p:txEl>
                                              <p:pRg st="9" end="9"/>
                                            </p:txEl>
                                          </p:spTgt>
                                        </p:tgtEl>
                                        <p:attrNameLst>
                                          <p:attrName>ppt_w</p:attrName>
                                        </p:attrNameLst>
                                      </p:cBhvr>
                                      <p:tavLst>
                                        <p:tav tm="0">
                                          <p:val>
                                            <p:fltVal val="0"/>
                                          </p:val>
                                        </p:tav>
                                        <p:tav tm="100000">
                                          <p:val>
                                            <p:strVal val="#ppt_w"/>
                                          </p:val>
                                        </p:tav>
                                      </p:tavLst>
                                    </p:anim>
                                    <p:anim calcmode="lin" valueType="num">
                                      <p:cBhvr>
                                        <p:cTn id="111" dur="500" fill="hold"/>
                                        <p:tgtEl>
                                          <p:spTgt spid="5">
                                            <p:txEl>
                                              <p:pRg st="9" end="9"/>
                                            </p:txEl>
                                          </p:spTgt>
                                        </p:tgtEl>
                                        <p:attrNameLst>
                                          <p:attrName>ppt_h</p:attrName>
                                        </p:attrNameLst>
                                      </p:cBhvr>
                                      <p:tavLst>
                                        <p:tav tm="0">
                                          <p:val>
                                            <p:fltVal val="0"/>
                                          </p:val>
                                        </p:tav>
                                        <p:tav tm="100000">
                                          <p:val>
                                            <p:strVal val="#ppt_h"/>
                                          </p:val>
                                        </p:tav>
                                      </p:tavLst>
                                    </p:anim>
                                    <p:animEffect transition="in" filter="fade">
                                      <p:cBhvr>
                                        <p:cTn id="11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dirty="0">
                <a:effectLst>
                  <a:outerShdw blurRad="38100" dist="38100" dir="2700000" algn="tl">
                    <a:srgbClr val="000000">
                      <a:alpha val="43137"/>
                    </a:srgbClr>
                  </a:outerShdw>
                </a:effectLst>
              </a:rPr>
              <a:t>Algunos han tratado de explicar que el “nosotros” en “hagamos al hombre,” se refiere a Dios y a los ángeles que le ayudaron en la creación del hombre. </a:t>
            </a:r>
          </a:p>
        </p:txBody>
      </p:sp>
      <p:sp>
        <p:nvSpPr>
          <p:cNvPr id="3" name="2 Marcador de contenido"/>
          <p:cNvSpPr>
            <a:spLocks noGrp="1"/>
          </p:cNvSpPr>
          <p:nvPr>
            <p:ph idx="1"/>
          </p:nvPr>
        </p:nvSpPr>
        <p:spPr>
          <a:xfrm>
            <a:off x="457200" y="1752600"/>
            <a:ext cx="8229600" cy="4844752"/>
          </a:xfrm>
        </p:spPr>
        <p:txBody>
          <a:bodyPr>
            <a:normAutofit fontScale="85000" lnSpcReduction="10000"/>
          </a:bodyPr>
          <a:lstStyle/>
          <a:p>
            <a:pPr marL="114300" indent="0" algn="ctr">
              <a:buNone/>
            </a:pPr>
            <a:r>
              <a:rPr lang="es-CO" dirty="0" smtClean="0"/>
              <a:t>La </a:t>
            </a:r>
            <a:r>
              <a:rPr lang="es-CO" dirty="0"/>
              <a:t>Biblia, sin embargo, nunca enseña que los ángeles tuvieran parte en la creación del hombre. </a:t>
            </a:r>
            <a:r>
              <a:rPr lang="es-CO" dirty="0" smtClean="0"/>
              <a:t>Ellos estaban </a:t>
            </a:r>
            <a:r>
              <a:rPr lang="es-CO" dirty="0"/>
              <a:t>presentes como testigos, y ellos se gozaron en la obra de creación de </a:t>
            </a:r>
            <a:r>
              <a:rPr lang="es-CO" dirty="0" smtClean="0"/>
              <a:t>Dios.</a:t>
            </a:r>
          </a:p>
          <a:p>
            <a:pPr marL="114300" indent="0" algn="ctr">
              <a:buNone/>
            </a:pPr>
            <a:r>
              <a:rPr lang="es-CO" b="1" dirty="0" smtClean="0">
                <a:solidFill>
                  <a:srgbClr val="FF0000"/>
                </a:solidFill>
              </a:rPr>
              <a:t>Job 38:7</a:t>
            </a:r>
            <a:r>
              <a:rPr lang="es-CO" dirty="0"/>
              <a:t> </a:t>
            </a:r>
            <a:r>
              <a:rPr lang="es-CO" dirty="0" smtClean="0"/>
              <a:t>dice que </a:t>
            </a:r>
            <a:r>
              <a:rPr lang="es-CO" dirty="0"/>
              <a:t>“</a:t>
            </a:r>
            <a:r>
              <a:rPr lang="es-CO" dirty="0">
                <a:latin typeface="Agency FB" pitchFamily="34" charset="0"/>
              </a:rPr>
              <a:t>las estrellas del alba</a:t>
            </a:r>
            <a:r>
              <a:rPr lang="es-CO" dirty="0"/>
              <a:t>” y “</a:t>
            </a:r>
            <a:r>
              <a:rPr lang="es-CO" dirty="0">
                <a:latin typeface="Agency FB" pitchFamily="34" charset="0"/>
              </a:rPr>
              <a:t>los hijos de D</a:t>
            </a:r>
            <a:r>
              <a:rPr lang="es-CO" dirty="0"/>
              <a:t>ios” se refiere a los </a:t>
            </a:r>
            <a:r>
              <a:rPr lang="es-CO" dirty="0" smtClean="0"/>
              <a:t>ángeles, «</a:t>
            </a:r>
            <a:r>
              <a:rPr lang="es-CO" dirty="0" smtClean="0">
                <a:latin typeface="Agency FB" pitchFamily="34" charset="0"/>
              </a:rPr>
              <a:t>se gozaron</a:t>
            </a:r>
            <a:r>
              <a:rPr lang="es-CO" dirty="0" smtClean="0"/>
              <a:t>» </a:t>
            </a:r>
            <a:r>
              <a:rPr lang="es-CO" dirty="0"/>
              <a:t>pero ellos nunca participaron en la creación del hombre. Solo Dios puede crear y Dios solo creó al hombre</a:t>
            </a:r>
            <a:r>
              <a:rPr lang="es-CO" dirty="0" smtClean="0"/>
              <a:t>.</a:t>
            </a:r>
          </a:p>
          <a:p>
            <a:pPr marL="114300" indent="0" algn="ctr">
              <a:buNone/>
            </a:pPr>
            <a:endParaRPr lang="es-CO" dirty="0" smtClean="0"/>
          </a:p>
          <a:p>
            <a:pPr marL="114300" indent="0" algn="ctr">
              <a:buNone/>
            </a:pPr>
            <a:r>
              <a:rPr lang="es-CO" b="1" dirty="0" smtClean="0">
                <a:solidFill>
                  <a:srgbClr val="0070C0"/>
                </a:solidFill>
              </a:rPr>
              <a:t>Por tanto,  el </a:t>
            </a:r>
            <a:r>
              <a:rPr lang="es-CO" b="1" dirty="0">
                <a:solidFill>
                  <a:srgbClr val="0070C0"/>
                </a:solidFill>
              </a:rPr>
              <a:t>“</a:t>
            </a:r>
            <a:r>
              <a:rPr lang="es-CO" b="1" u="sng" dirty="0">
                <a:solidFill>
                  <a:srgbClr val="0070C0"/>
                </a:solidFill>
                <a:latin typeface="Agency FB" pitchFamily="34" charset="0"/>
              </a:rPr>
              <a:t>nosotros</a:t>
            </a:r>
            <a:r>
              <a:rPr lang="es-CO" b="1" dirty="0">
                <a:solidFill>
                  <a:srgbClr val="0070C0"/>
                </a:solidFill>
              </a:rPr>
              <a:t>” tiene que referirse a Dios, pero si Dios es singular, ¿cómo puede ser plural? Una vez más vemos que el Antiguo Testamento alude al hecho de que Dios es, en cierto sentido, ambas cosas: singular y plural.</a:t>
            </a:r>
          </a:p>
          <a:p>
            <a:pPr marL="114300" indent="0" algn="ctr">
              <a:buNone/>
            </a:pPr>
            <a:r>
              <a:rPr lang="es-CO" b="1" dirty="0">
                <a:solidFill>
                  <a:srgbClr val="0070C0"/>
                </a:solidFill>
              </a:rPr>
              <a:t>Cuando estudiamos la historia de la creación como es presentada en una progresiva revelación, descubrimos que hay tres Personas y las tres participaron en la creación. Este hecho es ilustrado más abajo</a:t>
            </a:r>
          </a:p>
        </p:txBody>
      </p:sp>
    </p:spTree>
    <p:extLst>
      <p:ext uri="{BB962C8B-B14F-4D97-AF65-F5344CB8AC3E}">
        <p14:creationId xmlns:p14="http://schemas.microsoft.com/office/powerpoint/2010/main" val="390715174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wipe(down)">
                                      <p:cBhvr>
                                        <p:cTn id="31" dur="580">
                                          <p:stCondLst>
                                            <p:cond delay="0"/>
                                          </p:stCondLst>
                                        </p:cTn>
                                        <p:tgtEl>
                                          <p:spTgt spid="3">
                                            <p:txEl>
                                              <p:pRg st="4" end="4"/>
                                            </p:txEl>
                                          </p:spTgt>
                                        </p:tgtEl>
                                      </p:cBhvr>
                                    </p:animEffect>
                                    <p:anim calcmode="lin" valueType="num">
                                      <p:cBhvr>
                                        <p:cTn id="3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4" end="4"/>
                                            </p:txEl>
                                          </p:spTgt>
                                        </p:tgtEl>
                                      </p:cBhvr>
                                      <p:to x="100000" y="60000"/>
                                    </p:animScale>
                                    <p:animScale>
                                      <p:cBhvr>
                                        <p:cTn id="38" dur="166" decel="50000">
                                          <p:stCondLst>
                                            <p:cond delay="676"/>
                                          </p:stCondLst>
                                        </p:cTn>
                                        <p:tgtEl>
                                          <p:spTgt spid="3">
                                            <p:txEl>
                                              <p:pRg st="4" end="4"/>
                                            </p:txEl>
                                          </p:spTgt>
                                        </p:tgtEl>
                                      </p:cBhvr>
                                      <p:to x="100000" y="100000"/>
                                    </p:animScale>
                                    <p:animScale>
                                      <p:cBhvr>
                                        <p:cTn id="39" dur="26">
                                          <p:stCondLst>
                                            <p:cond delay="1312"/>
                                          </p:stCondLst>
                                        </p:cTn>
                                        <p:tgtEl>
                                          <p:spTgt spid="3">
                                            <p:txEl>
                                              <p:pRg st="4" end="4"/>
                                            </p:txEl>
                                          </p:spTgt>
                                        </p:tgtEl>
                                      </p:cBhvr>
                                      <p:to x="100000" y="80000"/>
                                    </p:animScale>
                                    <p:animScale>
                                      <p:cBhvr>
                                        <p:cTn id="40" dur="166" decel="50000">
                                          <p:stCondLst>
                                            <p:cond delay="1338"/>
                                          </p:stCondLst>
                                        </p:cTn>
                                        <p:tgtEl>
                                          <p:spTgt spid="3">
                                            <p:txEl>
                                              <p:pRg st="4" end="4"/>
                                            </p:txEl>
                                          </p:spTgt>
                                        </p:tgtEl>
                                      </p:cBhvr>
                                      <p:to x="100000" y="100000"/>
                                    </p:animScale>
                                    <p:animScale>
                                      <p:cBhvr>
                                        <p:cTn id="41" dur="26">
                                          <p:stCondLst>
                                            <p:cond delay="1642"/>
                                          </p:stCondLst>
                                        </p:cTn>
                                        <p:tgtEl>
                                          <p:spTgt spid="3">
                                            <p:txEl>
                                              <p:pRg st="4" end="4"/>
                                            </p:txEl>
                                          </p:spTgt>
                                        </p:tgtEl>
                                      </p:cBhvr>
                                      <p:to x="100000" y="90000"/>
                                    </p:animScale>
                                    <p:animScale>
                                      <p:cBhvr>
                                        <p:cTn id="42" dur="166" decel="50000">
                                          <p:stCondLst>
                                            <p:cond delay="1668"/>
                                          </p:stCondLst>
                                        </p:cTn>
                                        <p:tgtEl>
                                          <p:spTgt spid="3">
                                            <p:txEl>
                                              <p:pRg st="4" end="4"/>
                                            </p:txEl>
                                          </p:spTgt>
                                        </p:tgtEl>
                                      </p:cBhvr>
                                      <p:to x="100000" y="100000"/>
                                    </p:animScale>
                                    <p:animScale>
                                      <p:cBhvr>
                                        <p:cTn id="43" dur="26">
                                          <p:stCondLst>
                                            <p:cond delay="1808"/>
                                          </p:stCondLst>
                                        </p:cTn>
                                        <p:tgtEl>
                                          <p:spTgt spid="3">
                                            <p:txEl>
                                              <p:pRg st="4" end="4"/>
                                            </p:txEl>
                                          </p:spTgt>
                                        </p:tgtEl>
                                      </p:cBhvr>
                                      <p:to x="100000" y="95000"/>
                                    </p:animScale>
                                    <p:animScale>
                                      <p:cBhvr>
                                        <p:cTn id="4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568952" cy="6048672"/>
          </a:xfrm>
        </p:spPr>
        <p:txBody>
          <a:bodyPr/>
          <a:lstStyle/>
          <a:p>
            <a:pPr marL="0" indent="0" algn="ctr">
              <a:buNone/>
            </a:pPr>
            <a:r>
              <a:rPr lang="es-CO" dirty="0"/>
              <a:t>La Obra del Dios Trino en la </a:t>
            </a:r>
            <a:r>
              <a:rPr lang="es-CO" dirty="0" smtClean="0"/>
              <a:t>Creación</a:t>
            </a:r>
            <a:endParaRPr lang="es-CO" dirty="0"/>
          </a:p>
          <a:p>
            <a:endParaRPr lang="es-CO" dirty="0"/>
          </a:p>
        </p:txBody>
      </p:sp>
      <p:pic>
        <p:nvPicPr>
          <p:cNvPr id="1026" name="Picture 2" descr="http://www.middletownbiblechurch.org/spanish/doctrine/trinity/imagen/image001-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328" y="1196752"/>
            <a:ext cx="8496944" cy="40324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344" y="5373216"/>
            <a:ext cx="9144000" cy="1200329"/>
          </a:xfrm>
          <a:prstGeom prst="rect">
            <a:avLst/>
          </a:prstGeom>
        </p:spPr>
        <p:txBody>
          <a:bodyPr wrap="square">
            <a:spAutoFit/>
          </a:bodyPr>
          <a:lstStyle/>
          <a:p>
            <a:r>
              <a:rPr lang="es-CO" dirty="0"/>
              <a:t>l DIOS TRINO  no solo estaba involucrado en la obra de la CREACIÓN, sino el DIOS TRINO también estaba involucrado en la obra de la NUEVA CREACIÓN (</a:t>
            </a:r>
            <a:r>
              <a:rPr lang="es-CO" b="1" dirty="0">
                <a:solidFill>
                  <a:srgbClr val="FF0000"/>
                </a:solidFill>
              </a:rPr>
              <a:t>2 Corintios 5:17), </a:t>
            </a:r>
            <a:r>
              <a:rPr lang="es-CO" dirty="0"/>
              <a:t>es decir, la obra de la SALVACIÓN. Dios podría haber dicho acertadamente, “Salvemos al hombre y renovémoslo a </a:t>
            </a:r>
            <a:r>
              <a:rPr lang="es-CO" b="1" dirty="0"/>
              <a:t>nuestra</a:t>
            </a:r>
            <a:r>
              <a:rPr lang="es-CO" dirty="0"/>
              <a:t> imagen”.</a:t>
            </a:r>
          </a:p>
        </p:txBody>
      </p:sp>
    </p:spTree>
    <p:extLst>
      <p:ext uri="{BB962C8B-B14F-4D97-AF65-F5344CB8AC3E}">
        <p14:creationId xmlns:p14="http://schemas.microsoft.com/office/powerpoint/2010/main" val="314326480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effectLst>
                  <a:outerShdw blurRad="38100" dist="38100" dir="2700000" algn="tl">
                    <a:srgbClr val="000000">
                      <a:alpha val="43137"/>
                    </a:srgbClr>
                  </a:outerShdw>
                </a:effectLst>
              </a:rPr>
              <a:t>La Obra del Dios Trino en la Salvación</a:t>
            </a:r>
          </a:p>
        </p:txBody>
      </p:sp>
      <p:sp>
        <p:nvSpPr>
          <p:cNvPr id="3" name="2 Marcador de contenido"/>
          <p:cNvSpPr>
            <a:spLocks noGrp="1"/>
          </p:cNvSpPr>
          <p:nvPr>
            <p:ph idx="1"/>
          </p:nvPr>
        </p:nvSpPr>
        <p:spPr/>
        <p:txBody>
          <a:bodyPr/>
          <a:lstStyle/>
          <a:p>
            <a:pPr marL="114300" indent="0">
              <a:buNone/>
            </a:pPr>
            <a:r>
              <a:rPr lang="es-CO" dirty="0"/>
              <a:t> </a:t>
            </a:r>
          </a:p>
        </p:txBody>
      </p:sp>
      <p:graphicFrame>
        <p:nvGraphicFramePr>
          <p:cNvPr id="4" name="3 Tabla"/>
          <p:cNvGraphicFramePr>
            <a:graphicFrameLocks noGrp="1"/>
          </p:cNvGraphicFramePr>
          <p:nvPr>
            <p:extLst>
              <p:ext uri="{D42A27DB-BD31-4B8C-83A1-F6EECF244321}">
                <p14:modId xmlns:p14="http://schemas.microsoft.com/office/powerpoint/2010/main" val="3303972884"/>
              </p:ext>
            </p:extLst>
          </p:nvPr>
        </p:nvGraphicFramePr>
        <p:xfrm>
          <a:off x="251520" y="1772816"/>
          <a:ext cx="8640960" cy="5088019"/>
        </p:xfrm>
        <a:graphic>
          <a:graphicData uri="http://schemas.openxmlformats.org/drawingml/2006/table">
            <a:tbl>
              <a:tblPr/>
              <a:tblGrid>
                <a:gridCol w="2444140"/>
                <a:gridCol w="6196820"/>
              </a:tblGrid>
              <a:tr h="1728647">
                <a:tc>
                  <a:txBody>
                    <a:bodyPr/>
                    <a:lstStyle/>
                    <a:p>
                      <a:pPr algn="just">
                        <a:spcAft>
                          <a:spcPts val="0"/>
                        </a:spcAft>
                      </a:pPr>
                      <a:endParaRPr lang="es-CO" sz="1600" dirty="0" smtClean="0">
                        <a:effectLst/>
                        <a:latin typeface="Times New Roman"/>
                      </a:endParaRPr>
                    </a:p>
                    <a:p>
                      <a:pPr algn="just">
                        <a:spcAft>
                          <a:spcPts val="0"/>
                        </a:spcAft>
                      </a:pPr>
                      <a:r>
                        <a:rPr lang="es-CO" sz="1600" dirty="0" smtClean="0">
                          <a:effectLst/>
                          <a:latin typeface="Times New Roman"/>
                        </a:rPr>
                        <a:t>1</a:t>
                      </a:r>
                      <a:r>
                        <a:rPr lang="es-CO" sz="1600" dirty="0">
                          <a:effectLst/>
                          <a:latin typeface="Times New Roman"/>
                        </a:rPr>
                        <a:t>. EL PADRE</a:t>
                      </a:r>
                    </a:p>
                    <a:p>
                      <a:pPr algn="just">
                        <a:spcAft>
                          <a:spcPts val="0"/>
                        </a:spcAft>
                      </a:pPr>
                      <a:r>
                        <a:rPr lang="es-CO" sz="1600" dirty="0">
                          <a:effectLst/>
                          <a:latin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CO" sz="1800" dirty="0">
                          <a:effectLst/>
                          <a:latin typeface="Times New Roman"/>
                        </a:rPr>
                        <a:t> </a:t>
                      </a:r>
                    </a:p>
                    <a:p>
                      <a:pPr algn="just">
                        <a:spcAft>
                          <a:spcPts val="0"/>
                        </a:spcAft>
                      </a:pPr>
                      <a:r>
                        <a:rPr lang="es-CO" sz="1800" dirty="0">
                          <a:effectLst/>
                          <a:latin typeface="Times New Roman"/>
                        </a:rPr>
                        <a:t>ÉL planificó nuestra salvación (Rom.8:28-31)</a:t>
                      </a:r>
                    </a:p>
                    <a:p>
                      <a:pPr algn="just">
                        <a:spcAft>
                          <a:spcPts val="0"/>
                        </a:spcAft>
                      </a:pPr>
                      <a:r>
                        <a:rPr lang="es-CO" sz="1800" dirty="0">
                          <a:effectLst/>
                          <a:latin typeface="Times New Roman"/>
                        </a:rPr>
                        <a:t>ÉL envió a Su Hijo (1 Juan 4:9-10)</a:t>
                      </a:r>
                    </a:p>
                    <a:p>
                      <a:pPr algn="just">
                        <a:spcAft>
                          <a:spcPts val="0"/>
                        </a:spcAft>
                      </a:pPr>
                      <a:r>
                        <a:rPr lang="es-CO" sz="1800" dirty="0">
                          <a:effectLst/>
                          <a:latin typeface="Times New Roman"/>
                        </a:rPr>
                        <a:t>ÉL dio a Su Hijo (Juan 3:16; Rom. 8:32)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0125">
                <a:tc>
                  <a:txBody>
                    <a:bodyPr/>
                    <a:lstStyle/>
                    <a:p>
                      <a:pPr algn="just">
                        <a:spcAft>
                          <a:spcPts val="0"/>
                        </a:spcAft>
                      </a:pPr>
                      <a:r>
                        <a:rPr lang="es-CO" sz="1600" dirty="0">
                          <a:effectLst/>
                          <a:latin typeface="Times New Roman"/>
                        </a:rPr>
                        <a:t> </a:t>
                      </a:r>
                    </a:p>
                    <a:p>
                      <a:pPr algn="just">
                        <a:spcAft>
                          <a:spcPts val="0"/>
                        </a:spcAft>
                      </a:pPr>
                      <a:r>
                        <a:rPr lang="es-CO" sz="1600" dirty="0">
                          <a:effectLst/>
                          <a:latin typeface="Times New Roman"/>
                        </a:rPr>
                        <a:t>2. EL HIJO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CO" sz="1800" dirty="0">
                          <a:effectLst/>
                          <a:latin typeface="Times New Roman"/>
                        </a:rPr>
                        <a:t> </a:t>
                      </a:r>
                    </a:p>
                    <a:p>
                      <a:pPr algn="just">
                        <a:spcAft>
                          <a:spcPts val="0"/>
                        </a:spcAft>
                      </a:pPr>
                      <a:r>
                        <a:rPr lang="es-CO" sz="1800" dirty="0">
                          <a:effectLst/>
                          <a:latin typeface="Times New Roman"/>
                        </a:rPr>
                        <a:t>ÉL llevó a cabo la OBRA de salvación (Juan 17:4; 19:30)</a:t>
                      </a:r>
                    </a:p>
                    <a:p>
                      <a:pPr algn="just">
                        <a:spcAft>
                          <a:spcPts val="0"/>
                        </a:spcAft>
                      </a:pPr>
                      <a:r>
                        <a:rPr lang="es-CO" sz="1800" dirty="0">
                          <a:effectLst/>
                          <a:latin typeface="Times New Roman"/>
                        </a:rPr>
                        <a:t>ÉL es el Gran Salvador (Tito 2:13-14).</a:t>
                      </a:r>
                    </a:p>
                    <a:p>
                      <a:pPr algn="just">
                        <a:spcAft>
                          <a:spcPts val="0"/>
                        </a:spcAft>
                      </a:pPr>
                      <a:r>
                        <a:rPr lang="es-CO" sz="1800" dirty="0">
                          <a:effectLst/>
                          <a:latin typeface="Times New Roman"/>
                        </a:rPr>
                        <a:t>ÉL murió para proveer salvación (1 Ti.2:6).</a:t>
                      </a:r>
                    </a:p>
                    <a:p>
                      <a:pPr algn="just">
                        <a:spcAft>
                          <a:spcPts val="0"/>
                        </a:spcAft>
                      </a:pPr>
                      <a:r>
                        <a:rPr lang="es-CO" sz="1800" dirty="0">
                          <a:effectLst/>
                          <a:latin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7772">
                <a:tc>
                  <a:txBody>
                    <a:bodyPr/>
                    <a:lstStyle/>
                    <a:p>
                      <a:pPr algn="just">
                        <a:spcAft>
                          <a:spcPts val="0"/>
                        </a:spcAft>
                      </a:pPr>
                      <a:r>
                        <a:rPr lang="es-CO" sz="1600" dirty="0">
                          <a:effectLst/>
                          <a:latin typeface="Times New Roman"/>
                        </a:rPr>
                        <a:t> </a:t>
                      </a:r>
                    </a:p>
                    <a:p>
                      <a:pPr algn="just">
                        <a:spcAft>
                          <a:spcPts val="0"/>
                        </a:spcAft>
                      </a:pPr>
                      <a:r>
                        <a:rPr lang="es-CO" sz="1600" dirty="0">
                          <a:effectLst/>
                          <a:latin typeface="Times New Roman"/>
                        </a:rPr>
                        <a:t>3. EL ESPÍRITU</a:t>
                      </a:r>
                    </a:p>
                    <a:p>
                      <a:pPr algn="just">
                        <a:spcAft>
                          <a:spcPts val="0"/>
                        </a:spcAft>
                      </a:pPr>
                      <a:r>
                        <a:rPr lang="es-CO" sz="1600" dirty="0">
                          <a:effectLst/>
                          <a:latin typeface="Times New Roman"/>
                        </a:rPr>
                        <a:t>    SANTO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CO" sz="1800" dirty="0">
                          <a:effectLst/>
                          <a:latin typeface="Times New Roman"/>
                        </a:rPr>
                        <a:t> </a:t>
                      </a:r>
                      <a:r>
                        <a:rPr lang="es-CO" sz="1800" dirty="0" smtClean="0">
                          <a:effectLst/>
                          <a:latin typeface="Times New Roman"/>
                        </a:rPr>
                        <a:t>ÉL </a:t>
                      </a:r>
                      <a:r>
                        <a:rPr lang="es-CO" sz="1800" dirty="0">
                          <a:effectLst/>
                          <a:latin typeface="Times New Roman"/>
                        </a:rPr>
                        <a:t>da a la persona salva una NUEVA VIDA (2 Co. 3:6).</a:t>
                      </a:r>
                    </a:p>
                    <a:p>
                      <a:pPr algn="just">
                        <a:spcAft>
                          <a:spcPts val="0"/>
                        </a:spcAft>
                      </a:pPr>
                      <a:r>
                        <a:rPr lang="es-CO" sz="1800" dirty="0">
                          <a:effectLst/>
                          <a:latin typeface="Times New Roman"/>
                        </a:rPr>
                        <a:t>ÉL da a la persona salva un NUEVO NACIMIENTO (Juan 3:5; Tito 3:5).</a:t>
                      </a:r>
                    </a:p>
                    <a:p>
                      <a:pPr algn="just">
                        <a:spcAft>
                          <a:spcPts val="0"/>
                        </a:spcAft>
                      </a:pPr>
                      <a:r>
                        <a:rPr lang="es-CO" sz="1800" dirty="0">
                          <a:effectLst/>
                          <a:latin typeface="Times New Roman"/>
                        </a:rPr>
                        <a:t>ÉL adorna y embellece al pecador colocándolo EN CRISTO (2 Co. 5:17), y así ÉL lo provee con los hermosos adornos de la redención, santificación y justificación (1 Corintios 6:11; y ver 1 Corintios 1:30).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319976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648071"/>
          </a:xfrm>
        </p:spPr>
        <p:txBody>
          <a:bodyPr>
            <a:noAutofit/>
          </a:bodyPr>
          <a:lstStyle/>
          <a:p>
            <a:pPr marL="0" indent="0" algn="ctr">
              <a:buNone/>
            </a:pPr>
            <a:r>
              <a:rPr lang="es-CO" sz="3600" b="1" dirty="0">
                <a:latin typeface="Arial Black" pitchFamily="34" charset="0"/>
              </a:rPr>
              <a:t>La Obra del Dios Trino en la Nueva </a:t>
            </a:r>
            <a:r>
              <a:rPr lang="es-CO" sz="3600" b="1" dirty="0" smtClean="0">
                <a:latin typeface="Arial Black" pitchFamily="34" charset="0"/>
              </a:rPr>
              <a:t>Creación</a:t>
            </a:r>
            <a:endParaRPr lang="es-CO" sz="3600" b="1" dirty="0">
              <a:latin typeface="Arial Black" pitchFamily="34" charset="0"/>
            </a:endParaRPr>
          </a:p>
        </p:txBody>
      </p:sp>
      <p:pic>
        <p:nvPicPr>
          <p:cNvPr id="3074" name="Picture 2" descr="http://www.middletownbiblechurch.org/spanish/doctrine/trinity/imagen/image002-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568952"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859369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dirty="0"/>
              <a:t>El segundo ejemplo en el </a:t>
            </a:r>
            <a:r>
              <a:rPr lang="es-CO" sz="2400" dirty="0" smtClean="0"/>
              <a:t>antiguo </a:t>
            </a:r>
            <a:r>
              <a:rPr lang="es-CO" sz="2400" dirty="0"/>
              <a:t>Testamento del uso de pronombres plurales para Dios es </a:t>
            </a:r>
            <a:r>
              <a:rPr lang="es-CO" sz="2400" dirty="0">
                <a:solidFill>
                  <a:srgbClr val="FF0000"/>
                </a:solidFill>
              </a:rPr>
              <a:t>Génesis 3:22</a:t>
            </a:r>
          </a:p>
        </p:txBody>
      </p:sp>
      <p:sp>
        <p:nvSpPr>
          <p:cNvPr id="3" name="2 Marcador de contenido"/>
          <p:cNvSpPr>
            <a:spLocks noGrp="1"/>
          </p:cNvSpPr>
          <p:nvPr>
            <p:ph idx="1"/>
          </p:nvPr>
        </p:nvSpPr>
        <p:spPr>
          <a:xfrm>
            <a:off x="457200" y="1752600"/>
            <a:ext cx="8229600" cy="4844752"/>
          </a:xfrm>
        </p:spPr>
        <p:txBody>
          <a:bodyPr>
            <a:normAutofit fontScale="85000" lnSpcReduction="10000"/>
          </a:bodyPr>
          <a:lstStyle/>
          <a:p>
            <a:pPr marL="114300" indent="0" algn="ctr">
              <a:buNone/>
            </a:pPr>
            <a:r>
              <a:rPr lang="es-CO" dirty="0" smtClean="0"/>
              <a:t>“</a:t>
            </a:r>
            <a:r>
              <a:rPr lang="es-CO" dirty="0">
                <a:latin typeface="Agency FB" pitchFamily="34" charset="0"/>
              </a:rPr>
              <a:t>Y el Señor Dios dijo, he aquí, el hombre es como uno de </a:t>
            </a:r>
            <a:r>
              <a:rPr lang="es-CO" b="1" dirty="0">
                <a:latin typeface="Agency FB" pitchFamily="34" charset="0"/>
              </a:rPr>
              <a:t>NOSOTROS</a:t>
            </a:r>
            <a:r>
              <a:rPr lang="es-CO" b="1" dirty="0"/>
              <a:t>.” </a:t>
            </a:r>
            <a:r>
              <a:rPr lang="es-CO" dirty="0"/>
              <a:t>Compare </a:t>
            </a:r>
            <a:r>
              <a:rPr lang="es-CO" dirty="0" smtClean="0"/>
              <a:t>con </a:t>
            </a:r>
            <a:r>
              <a:rPr lang="es-CO" b="1" dirty="0" smtClean="0">
                <a:solidFill>
                  <a:srgbClr val="FF0000"/>
                </a:solidFill>
              </a:rPr>
              <a:t>Génesis </a:t>
            </a:r>
            <a:r>
              <a:rPr lang="es-CO" b="1" dirty="0">
                <a:solidFill>
                  <a:srgbClr val="FF0000"/>
                </a:solidFill>
              </a:rPr>
              <a:t>3:4</a:t>
            </a:r>
            <a:r>
              <a:rPr lang="es-CO" dirty="0"/>
              <a:t>, </a:t>
            </a:r>
            <a:endParaRPr lang="es-CO" dirty="0" smtClean="0"/>
          </a:p>
          <a:p>
            <a:pPr marL="114300" indent="0" algn="ctr">
              <a:buNone/>
            </a:pPr>
            <a:r>
              <a:rPr lang="es-CO" dirty="0" smtClean="0"/>
              <a:t>“</a:t>
            </a:r>
            <a:r>
              <a:rPr lang="es-CO" dirty="0">
                <a:latin typeface="Agency FB" pitchFamily="34" charset="0"/>
              </a:rPr>
              <a:t>Entonces la serpiente dijo a la mujer: No moriréis; sino que sabe Dios que el día que comáis de él, serán abiertos vuestros ojos, y seréis como Dios (Elohim—plural</a:t>
            </a:r>
            <a:r>
              <a:rPr lang="es-CO" dirty="0"/>
              <a:t>)”.</a:t>
            </a:r>
          </a:p>
          <a:p>
            <a:pPr marL="114300" indent="0">
              <a:buNone/>
            </a:pPr>
            <a:endParaRPr lang="es-CO" dirty="0" smtClean="0"/>
          </a:p>
          <a:p>
            <a:pPr marL="114300" indent="0" algn="ctr">
              <a:buNone/>
            </a:pPr>
            <a:r>
              <a:rPr lang="es-CO" dirty="0" smtClean="0"/>
              <a:t>Un </a:t>
            </a:r>
            <a:r>
              <a:rPr lang="es-CO" dirty="0"/>
              <a:t>tercer ejemplo se encuentra en </a:t>
            </a:r>
            <a:r>
              <a:rPr lang="es-CO" b="1" dirty="0">
                <a:solidFill>
                  <a:srgbClr val="FF0000"/>
                </a:solidFill>
              </a:rPr>
              <a:t>Génesis 11:7-8</a:t>
            </a:r>
            <a:r>
              <a:rPr lang="es-CO" dirty="0"/>
              <a:t>, “</a:t>
            </a:r>
            <a:r>
              <a:rPr lang="es-CO" dirty="0">
                <a:latin typeface="Agency FB" pitchFamily="34" charset="0"/>
              </a:rPr>
              <a:t>Ahora, pues, descendamos (plural), y confundamos allí su lengua…así los esparció Jehová (singular</a:t>
            </a:r>
            <a:r>
              <a:rPr lang="es-CO" dirty="0" smtClean="0">
                <a:latin typeface="Agency FB" pitchFamily="34" charset="0"/>
              </a:rPr>
              <a:t>)</a:t>
            </a:r>
            <a:r>
              <a:rPr lang="es-CO" dirty="0" smtClean="0"/>
              <a:t>.”</a:t>
            </a:r>
          </a:p>
          <a:p>
            <a:pPr marL="114300" indent="0" algn="ctr">
              <a:buNone/>
            </a:pPr>
            <a:r>
              <a:rPr lang="es-CO" dirty="0" smtClean="0"/>
              <a:t> </a:t>
            </a:r>
            <a:r>
              <a:rPr lang="es-CO" dirty="0"/>
              <a:t>Dios y solamente Dios fue Aquel que confundió su lengua y que esparció a la gente. Dios, quien es una unidad plural, hizo </a:t>
            </a:r>
            <a:r>
              <a:rPr lang="es-CO" dirty="0" smtClean="0"/>
              <a:t>esto.</a:t>
            </a:r>
            <a:endParaRPr lang="es-CO" dirty="0"/>
          </a:p>
          <a:p>
            <a:endParaRPr lang="es-CO" dirty="0" smtClean="0"/>
          </a:p>
          <a:p>
            <a:pPr marL="114300" indent="0" algn="ctr">
              <a:buNone/>
            </a:pPr>
            <a:r>
              <a:rPr lang="es-CO" dirty="0" smtClean="0"/>
              <a:t>El </a:t>
            </a:r>
            <a:r>
              <a:rPr lang="es-CO" dirty="0"/>
              <a:t>cuarto ejemplo del uso de pronombres plurales para Dios se encuentra en </a:t>
            </a:r>
            <a:r>
              <a:rPr lang="es-CO" dirty="0">
                <a:solidFill>
                  <a:srgbClr val="FF0000"/>
                </a:solidFill>
              </a:rPr>
              <a:t>Isaías 6:8</a:t>
            </a:r>
            <a:r>
              <a:rPr lang="es-CO" dirty="0"/>
              <a:t>, “</a:t>
            </a:r>
            <a:r>
              <a:rPr lang="es-CO" dirty="0">
                <a:latin typeface="Agency FB" pitchFamily="34" charset="0"/>
              </a:rPr>
              <a:t>Después oí la voz del Señor, que decía: ¿A quién enviaré (singular), y quién irá por nosotros (plural)? Entonces respondí yo: Heme aquí, envíame a mí</a:t>
            </a:r>
            <a:r>
              <a:rPr lang="es-CO" dirty="0" smtClean="0"/>
              <a:t>.”</a:t>
            </a:r>
          </a:p>
          <a:p>
            <a:pPr marL="114300" indent="0" algn="ctr">
              <a:buNone/>
            </a:pPr>
            <a:r>
              <a:rPr lang="es-CO" dirty="0" smtClean="0"/>
              <a:t> </a:t>
            </a:r>
            <a:r>
              <a:rPr lang="es-CO" dirty="0"/>
              <a:t>El Dios (Elohim) que comisionó y envió a Isaías, es una unidad plural.</a:t>
            </a:r>
          </a:p>
        </p:txBody>
      </p:sp>
    </p:spTree>
    <p:extLst>
      <p:ext uri="{BB962C8B-B14F-4D97-AF65-F5344CB8AC3E}">
        <p14:creationId xmlns:p14="http://schemas.microsoft.com/office/powerpoint/2010/main" val="29143013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b="1" dirty="0" smtClean="0">
                <a:solidFill>
                  <a:srgbClr val="FF0000"/>
                </a:solidFill>
              </a:rPr>
              <a:t>4</a:t>
            </a:r>
            <a:r>
              <a:rPr lang="es-CO" dirty="0"/>
              <a:t>. </a:t>
            </a:r>
            <a:r>
              <a:rPr lang="es-CO" dirty="0">
                <a:effectLst>
                  <a:outerShdw blurRad="38100" dist="38100" dir="2700000" algn="tl">
                    <a:srgbClr val="000000">
                      <a:alpha val="43137"/>
                    </a:srgbClr>
                  </a:outerShdw>
                </a:effectLst>
              </a:rPr>
              <a:t>Una Triple Atribución de la Santidad de Dios</a:t>
            </a:r>
            <a:r>
              <a:rPr lang="es-CO" dirty="0"/>
              <a:t/>
            </a:r>
            <a:br>
              <a:rPr lang="es-CO" dirty="0"/>
            </a:br>
            <a:endParaRPr lang="es-CO" dirty="0"/>
          </a:p>
        </p:txBody>
      </p:sp>
      <p:sp>
        <p:nvSpPr>
          <p:cNvPr id="3" name="2 Marcador de contenido"/>
          <p:cNvSpPr>
            <a:spLocks noGrp="1"/>
          </p:cNvSpPr>
          <p:nvPr>
            <p:ph idx="1"/>
          </p:nvPr>
        </p:nvSpPr>
        <p:spPr>
          <a:xfrm>
            <a:off x="457200" y="1752600"/>
            <a:ext cx="8229600" cy="4844752"/>
          </a:xfrm>
        </p:spPr>
        <p:txBody>
          <a:bodyPr>
            <a:normAutofit fontScale="85000" lnSpcReduction="10000"/>
          </a:bodyPr>
          <a:lstStyle/>
          <a:p>
            <a:pPr marL="114300" indent="0" algn="ctr">
              <a:buNone/>
            </a:pPr>
            <a:r>
              <a:rPr lang="es-CO" dirty="0" smtClean="0"/>
              <a:t>En </a:t>
            </a:r>
            <a:r>
              <a:rPr lang="es-CO" dirty="0"/>
              <a:t>el mismo pasaje en que Dios se describe a Sí Mismo usando un pronombre plural </a:t>
            </a:r>
            <a:r>
              <a:rPr lang="es-CO" dirty="0" smtClean="0"/>
              <a:t>“¿</a:t>
            </a:r>
            <a:r>
              <a:rPr lang="es-CO" dirty="0"/>
              <a:t>Quién irá por </a:t>
            </a:r>
            <a:r>
              <a:rPr lang="es-CO" b="1" dirty="0"/>
              <a:t>nosotros</a:t>
            </a:r>
            <a:r>
              <a:rPr lang="es-CO" dirty="0" smtClean="0"/>
              <a:t>?, ”</a:t>
            </a:r>
            <a:r>
              <a:rPr lang="es-CO" b="1" dirty="0" smtClean="0">
                <a:solidFill>
                  <a:srgbClr val="FF0000"/>
                </a:solidFill>
              </a:rPr>
              <a:t>Isaías 6:</a:t>
            </a:r>
            <a:r>
              <a:rPr lang="es-CO" dirty="0" smtClean="0"/>
              <a:t>8, </a:t>
            </a:r>
            <a:r>
              <a:rPr lang="es-CO" dirty="0"/>
              <a:t>tenemos una triple declaración de la santidad de Dios</a:t>
            </a:r>
            <a:r>
              <a:rPr lang="es-CO" dirty="0" smtClean="0"/>
              <a:t>:</a:t>
            </a:r>
          </a:p>
          <a:p>
            <a:pPr marL="114300" indent="0" algn="ctr">
              <a:buNone/>
            </a:pPr>
            <a:r>
              <a:rPr lang="es-CO" dirty="0" smtClean="0"/>
              <a:t> </a:t>
            </a:r>
            <a:r>
              <a:rPr lang="es-CO" dirty="0"/>
              <a:t>“</a:t>
            </a:r>
            <a:r>
              <a:rPr lang="es-CO" dirty="0">
                <a:latin typeface="Agency FB" pitchFamily="34" charset="0"/>
              </a:rPr>
              <a:t>Y el uno al otro daba voces, diciendo: </a:t>
            </a:r>
            <a:r>
              <a:rPr lang="es-CO" b="1" dirty="0">
                <a:latin typeface="Agency FB" pitchFamily="34" charset="0"/>
              </a:rPr>
              <a:t>SANTO, SANTO, SANTO</a:t>
            </a:r>
            <a:r>
              <a:rPr lang="es-CO" dirty="0">
                <a:latin typeface="Agency FB" pitchFamily="34" charset="0"/>
              </a:rPr>
              <a:t>, Jehová de los ejércitos; toda la tierra está llena de Su gloria</a:t>
            </a:r>
            <a:r>
              <a:rPr lang="es-CO" dirty="0"/>
              <a:t>” </a:t>
            </a:r>
            <a:r>
              <a:rPr lang="es-CO" b="1" dirty="0">
                <a:solidFill>
                  <a:srgbClr val="FF0000"/>
                </a:solidFill>
              </a:rPr>
              <a:t>(Isaías 6:3</a:t>
            </a:r>
            <a:r>
              <a:rPr lang="es-CO" dirty="0"/>
              <a:t>). </a:t>
            </a:r>
            <a:endParaRPr lang="es-CO" dirty="0" smtClean="0"/>
          </a:p>
          <a:p>
            <a:pPr marL="114300" indent="0" algn="ctr">
              <a:buNone/>
            </a:pPr>
            <a:r>
              <a:rPr lang="es-CO" dirty="0" smtClean="0"/>
              <a:t>Nos preguntamos: ¿Es </a:t>
            </a:r>
            <a:r>
              <a:rPr lang="es-CO" dirty="0"/>
              <a:t>esta una mera repetición para dar énfasis o hay aquí algún indicio de lo que leemos en otras partes de las Escrituras, o sea que </a:t>
            </a:r>
            <a:r>
              <a:rPr lang="es-CO" dirty="0" smtClean="0"/>
              <a:t>(</a:t>
            </a:r>
            <a:r>
              <a:rPr lang="es-CO" b="1" dirty="0" smtClean="0">
                <a:solidFill>
                  <a:srgbClr val="FF0000"/>
                </a:solidFill>
              </a:rPr>
              <a:t>1</a:t>
            </a:r>
            <a:r>
              <a:rPr lang="es-CO" dirty="0"/>
              <a:t>) </a:t>
            </a:r>
            <a:r>
              <a:rPr lang="es-CO" b="1" dirty="0"/>
              <a:t>Dios el Padre es Santo</a:t>
            </a:r>
            <a:r>
              <a:rPr lang="es-CO" dirty="0"/>
              <a:t> </a:t>
            </a:r>
            <a:r>
              <a:rPr lang="es-CO" dirty="0">
                <a:solidFill>
                  <a:srgbClr val="FF0000"/>
                </a:solidFill>
              </a:rPr>
              <a:t>(Juan 17:11</a:t>
            </a:r>
            <a:r>
              <a:rPr lang="es-CO" dirty="0"/>
              <a:t>); </a:t>
            </a:r>
            <a:r>
              <a:rPr lang="es-CO" dirty="0" smtClean="0"/>
              <a:t>(</a:t>
            </a:r>
            <a:r>
              <a:rPr lang="es-CO" b="1" dirty="0" smtClean="0">
                <a:solidFill>
                  <a:srgbClr val="FF0000"/>
                </a:solidFill>
              </a:rPr>
              <a:t>2</a:t>
            </a:r>
            <a:r>
              <a:rPr lang="es-CO" dirty="0"/>
              <a:t>) </a:t>
            </a:r>
            <a:r>
              <a:rPr lang="es-CO" b="1" dirty="0"/>
              <a:t>Dios el Hijo es</a:t>
            </a:r>
            <a:r>
              <a:rPr lang="es-CO" dirty="0"/>
              <a:t> </a:t>
            </a:r>
            <a:r>
              <a:rPr lang="es-CO" b="1" dirty="0"/>
              <a:t>Santo</a:t>
            </a:r>
            <a:r>
              <a:rPr lang="es-CO" dirty="0"/>
              <a:t> </a:t>
            </a:r>
            <a:r>
              <a:rPr lang="es-CO" dirty="0">
                <a:solidFill>
                  <a:srgbClr val="FF0000"/>
                </a:solidFill>
              </a:rPr>
              <a:t>(Hebreos 7:26 </a:t>
            </a:r>
            <a:r>
              <a:rPr lang="es-CO" dirty="0"/>
              <a:t>y </a:t>
            </a:r>
            <a:r>
              <a:rPr lang="es-CO" dirty="0" smtClean="0">
                <a:solidFill>
                  <a:srgbClr val="FF0000"/>
                </a:solidFill>
              </a:rPr>
              <a:t>Lucas </a:t>
            </a:r>
            <a:r>
              <a:rPr lang="es-CO" dirty="0">
                <a:solidFill>
                  <a:srgbClr val="FF0000"/>
                </a:solidFill>
              </a:rPr>
              <a:t>1:35)</a:t>
            </a:r>
            <a:r>
              <a:rPr lang="es-CO" dirty="0"/>
              <a:t>; </a:t>
            </a:r>
            <a:r>
              <a:rPr lang="es-CO" dirty="0" smtClean="0"/>
              <a:t>(</a:t>
            </a:r>
            <a:r>
              <a:rPr lang="es-CO" b="1" dirty="0" smtClean="0">
                <a:solidFill>
                  <a:srgbClr val="FF0000"/>
                </a:solidFill>
              </a:rPr>
              <a:t>3</a:t>
            </a:r>
            <a:r>
              <a:rPr lang="es-CO" dirty="0"/>
              <a:t>) </a:t>
            </a:r>
            <a:r>
              <a:rPr lang="es-CO" b="1" dirty="0"/>
              <a:t>Dios el Espíritu Santo es Santo</a:t>
            </a:r>
            <a:r>
              <a:rPr lang="es-CO" dirty="0"/>
              <a:t> (como Su mismo nombre lo indica</a:t>
            </a:r>
            <a:r>
              <a:rPr lang="es-CO" dirty="0" smtClean="0"/>
              <a:t>)?</a:t>
            </a:r>
          </a:p>
          <a:p>
            <a:pPr marL="114300" indent="0" algn="ctr">
              <a:buNone/>
            </a:pPr>
            <a:r>
              <a:rPr lang="es-CO" dirty="0" smtClean="0"/>
              <a:t> </a:t>
            </a:r>
            <a:r>
              <a:rPr lang="es-CO" b="1" dirty="0">
                <a:solidFill>
                  <a:srgbClr val="FF0000"/>
                </a:solidFill>
              </a:rPr>
              <a:t>Juan 12:37-41 </a:t>
            </a:r>
            <a:r>
              <a:rPr lang="es-CO" dirty="0"/>
              <a:t>se refiere al pasaje de Isaías 6 y Juan deja en claro que la gloria que vio Isaías era la gloria de Jesucristo </a:t>
            </a:r>
            <a:r>
              <a:rPr lang="es-CO" b="1" dirty="0">
                <a:solidFill>
                  <a:srgbClr val="FF0000"/>
                </a:solidFill>
              </a:rPr>
              <a:t>(v.41). </a:t>
            </a:r>
            <a:endParaRPr lang="es-CO" b="1" dirty="0" smtClean="0">
              <a:solidFill>
                <a:srgbClr val="FF0000"/>
              </a:solidFill>
            </a:endParaRPr>
          </a:p>
          <a:p>
            <a:pPr marL="114300" indent="0" algn="ctr">
              <a:buNone/>
            </a:pPr>
            <a:r>
              <a:rPr lang="es-CO" dirty="0" smtClean="0"/>
              <a:t>El </a:t>
            </a:r>
            <a:r>
              <a:rPr lang="es-CO" dirty="0"/>
              <a:t>Rey que vio Isaías, sentado sobre un trono alto y sublime </a:t>
            </a:r>
            <a:r>
              <a:rPr lang="es-CO" b="1" dirty="0">
                <a:solidFill>
                  <a:srgbClr val="FF0000"/>
                </a:solidFill>
              </a:rPr>
              <a:t>(Isaías 6:1,5</a:t>
            </a:r>
            <a:r>
              <a:rPr lang="es-CO" dirty="0"/>
              <a:t>) era nada menos que el Cristo pre-encarnado.</a:t>
            </a:r>
          </a:p>
        </p:txBody>
      </p:sp>
    </p:spTree>
    <p:extLst>
      <p:ext uri="{BB962C8B-B14F-4D97-AF65-F5344CB8AC3E}">
        <p14:creationId xmlns:p14="http://schemas.microsoft.com/office/powerpoint/2010/main" val="15459942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3200" b="1" dirty="0">
                <a:solidFill>
                  <a:srgbClr val="FF0000"/>
                </a:solidFill>
              </a:rPr>
              <a:t>5</a:t>
            </a:r>
            <a:r>
              <a:rPr lang="es-CO" sz="2800" dirty="0"/>
              <a:t>. </a:t>
            </a:r>
            <a:r>
              <a:rPr lang="es-CO" sz="2800" dirty="0">
                <a:effectLst>
                  <a:outerShdw blurRad="38100" dist="38100" dir="2700000" algn="tl">
                    <a:srgbClr val="000000">
                      <a:alpha val="43137"/>
                    </a:srgbClr>
                  </a:outerShdw>
                </a:effectLst>
              </a:rPr>
              <a:t>El Antiguo Testamento hace una Distinción entre las Personas Divin</a:t>
            </a:r>
            <a:r>
              <a:rPr lang="es-CO" sz="2800" dirty="0"/>
              <a:t>as</a:t>
            </a:r>
          </a:p>
        </p:txBody>
      </p:sp>
      <p:sp>
        <p:nvSpPr>
          <p:cNvPr id="3" name="2 Marcador de contenido"/>
          <p:cNvSpPr>
            <a:spLocks noGrp="1"/>
          </p:cNvSpPr>
          <p:nvPr>
            <p:ph idx="1"/>
          </p:nvPr>
        </p:nvSpPr>
        <p:spPr>
          <a:xfrm>
            <a:off x="179512" y="1752600"/>
            <a:ext cx="8712968" cy="4988768"/>
          </a:xfrm>
        </p:spPr>
        <p:txBody>
          <a:bodyPr>
            <a:normAutofit fontScale="85000" lnSpcReduction="20000"/>
          </a:bodyPr>
          <a:lstStyle/>
          <a:p>
            <a:pPr marL="114300" indent="0" algn="ctr">
              <a:buNone/>
            </a:pPr>
            <a:r>
              <a:rPr lang="es-CO" dirty="0" smtClean="0"/>
              <a:t>Aunque </a:t>
            </a:r>
            <a:r>
              <a:rPr lang="es-CO" dirty="0"/>
              <a:t>el Antiguo Testamento enseña fehacientemente que hay solo UN Dios, también enseña que hay más que una Persona divina, y estas Personas son mencionadas a menudo. </a:t>
            </a:r>
            <a:endParaRPr lang="es-CO" dirty="0" smtClean="0"/>
          </a:p>
          <a:p>
            <a:pPr marL="114300" indent="0" algn="ctr">
              <a:buNone/>
            </a:pPr>
            <a:endParaRPr lang="es-CO" dirty="0" smtClean="0"/>
          </a:p>
          <a:p>
            <a:pPr marL="114300" indent="0" algn="ctr">
              <a:buNone/>
            </a:pPr>
            <a:r>
              <a:rPr lang="es-CO" sz="2800" b="1" u="sng" dirty="0" smtClean="0"/>
              <a:t>Aquí </a:t>
            </a:r>
            <a:r>
              <a:rPr lang="es-CO" sz="2800" b="1" u="sng" dirty="0"/>
              <a:t>hay algunos ejemplos:</a:t>
            </a:r>
          </a:p>
          <a:p>
            <a:pPr marL="114300" indent="0" algn="ctr">
              <a:buNone/>
            </a:pPr>
            <a:r>
              <a:rPr lang="es-CO" dirty="0"/>
              <a:t>En el relato de la creación, </a:t>
            </a:r>
            <a:r>
              <a:rPr lang="es-CO" b="1" dirty="0"/>
              <a:t>Dios</a:t>
            </a:r>
            <a:r>
              <a:rPr lang="es-CO" dirty="0"/>
              <a:t> (Elohim) es mencionado repetidas veces como el Creador que habló y “</a:t>
            </a:r>
            <a:r>
              <a:rPr lang="es-CO" dirty="0">
                <a:latin typeface="Agency FB" pitchFamily="34" charset="0"/>
              </a:rPr>
              <a:t>fue hecho</a:t>
            </a:r>
            <a:r>
              <a:rPr lang="es-CO" dirty="0"/>
              <a:t>” </a:t>
            </a:r>
            <a:r>
              <a:rPr lang="es-CO" b="1" dirty="0">
                <a:solidFill>
                  <a:srgbClr val="FF0000"/>
                </a:solidFill>
              </a:rPr>
              <a:t>(Génesis </a:t>
            </a:r>
            <a:r>
              <a:rPr lang="es-CO" b="1" dirty="0" smtClean="0">
                <a:solidFill>
                  <a:srgbClr val="FF0000"/>
                </a:solidFill>
              </a:rPr>
              <a:t>1:3,6,9,11,14,20,24</a:t>
            </a:r>
            <a:r>
              <a:rPr lang="es-CO" dirty="0" smtClean="0"/>
              <a:t>).</a:t>
            </a:r>
          </a:p>
          <a:p>
            <a:pPr marL="114300" indent="0" algn="ctr">
              <a:buNone/>
            </a:pPr>
            <a:r>
              <a:rPr lang="es-CO" dirty="0" smtClean="0"/>
              <a:t> </a:t>
            </a:r>
          </a:p>
          <a:p>
            <a:pPr marL="114300" indent="0" algn="ctr">
              <a:buNone/>
            </a:pPr>
            <a:r>
              <a:rPr lang="es-CO" dirty="0" smtClean="0"/>
              <a:t>En </a:t>
            </a:r>
            <a:r>
              <a:rPr lang="es-CO" b="1" dirty="0">
                <a:solidFill>
                  <a:srgbClr val="FF0000"/>
                </a:solidFill>
              </a:rPr>
              <a:t>Génesis 1:2 </a:t>
            </a:r>
            <a:r>
              <a:rPr lang="es-CO" dirty="0"/>
              <a:t>el </a:t>
            </a:r>
            <a:r>
              <a:rPr lang="es-CO" b="1" dirty="0"/>
              <a:t>Espíritu de Dios</a:t>
            </a:r>
            <a:r>
              <a:rPr lang="es-CO" dirty="0"/>
              <a:t> es mencionado como estando involucrado activamente en la creación: “</a:t>
            </a:r>
            <a:r>
              <a:rPr lang="es-CO" b="1" dirty="0">
                <a:latin typeface="Agency FB" pitchFamily="34" charset="0"/>
              </a:rPr>
              <a:t>El Espíritu de Dios se movía sobre la faz de las aguas</a:t>
            </a:r>
            <a:r>
              <a:rPr lang="es-CO" dirty="0" smtClean="0"/>
              <a:t>.”</a:t>
            </a:r>
          </a:p>
          <a:p>
            <a:pPr marL="114300" indent="0" algn="ctr">
              <a:buNone/>
            </a:pPr>
            <a:endParaRPr lang="es-CO" dirty="0" smtClean="0"/>
          </a:p>
          <a:p>
            <a:pPr marL="114300" indent="0" algn="ctr">
              <a:buNone/>
            </a:pPr>
            <a:r>
              <a:rPr lang="es-CO" dirty="0" smtClean="0"/>
              <a:t> </a:t>
            </a:r>
            <a:r>
              <a:rPr lang="es-CO" dirty="0"/>
              <a:t>En el Nuevo Testamento leemos que por medio de </a:t>
            </a:r>
            <a:r>
              <a:rPr lang="es-CO" b="1" dirty="0"/>
              <a:t>Jesucristo</a:t>
            </a:r>
            <a:r>
              <a:rPr lang="es-CO" dirty="0"/>
              <a:t> todas las cosas fueron </a:t>
            </a:r>
            <a:r>
              <a:rPr lang="es-CO" dirty="0" smtClean="0"/>
              <a:t>creadas.</a:t>
            </a:r>
          </a:p>
          <a:p>
            <a:pPr marL="114300" indent="0" algn="ctr">
              <a:buNone/>
            </a:pPr>
            <a:r>
              <a:rPr lang="es-CO" dirty="0" smtClean="0"/>
              <a:t> </a:t>
            </a:r>
            <a:r>
              <a:rPr lang="es-CO" b="1" dirty="0">
                <a:solidFill>
                  <a:srgbClr val="FF0000"/>
                </a:solidFill>
              </a:rPr>
              <a:t>(Juan 1:3; Col. 1:16; Heb.1:2;  Ef.3:9</a:t>
            </a:r>
            <a:r>
              <a:rPr lang="es-CO" b="1" dirty="0" smtClean="0">
                <a:solidFill>
                  <a:srgbClr val="FF0000"/>
                </a:solidFill>
              </a:rPr>
              <a:t>).</a:t>
            </a:r>
            <a:endParaRPr lang="es-CO" b="1" dirty="0">
              <a:solidFill>
                <a:srgbClr val="FF0000"/>
              </a:solidFill>
            </a:endParaRPr>
          </a:p>
        </p:txBody>
      </p:sp>
    </p:spTree>
    <p:extLst>
      <p:ext uri="{BB962C8B-B14F-4D97-AF65-F5344CB8AC3E}">
        <p14:creationId xmlns:p14="http://schemas.microsoft.com/office/powerpoint/2010/main" val="29968511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80">
                                          <p:stCondLst>
                                            <p:cond delay="0"/>
                                          </p:stCondLst>
                                        </p:cTn>
                                        <p:tgtEl>
                                          <p:spTgt spid="3">
                                            <p:txEl>
                                              <p:pRg st="2" end="2"/>
                                            </p:txEl>
                                          </p:spTgt>
                                        </p:tgtEl>
                                      </p:cBhvr>
                                    </p:animEffect>
                                    <p:anim calcmode="lin" valueType="num">
                                      <p:cBhvr>
                                        <p:cTn id="1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2" end="2"/>
                                            </p:txEl>
                                          </p:spTgt>
                                        </p:tgtEl>
                                      </p:cBhvr>
                                      <p:to x="100000" y="60000"/>
                                    </p:animScale>
                                    <p:animScale>
                                      <p:cBhvr>
                                        <p:cTn id="19" dur="166" decel="50000">
                                          <p:stCondLst>
                                            <p:cond delay="676"/>
                                          </p:stCondLst>
                                        </p:cTn>
                                        <p:tgtEl>
                                          <p:spTgt spid="3">
                                            <p:txEl>
                                              <p:pRg st="2" end="2"/>
                                            </p:txEl>
                                          </p:spTgt>
                                        </p:tgtEl>
                                      </p:cBhvr>
                                      <p:to x="100000" y="100000"/>
                                    </p:animScale>
                                    <p:animScale>
                                      <p:cBhvr>
                                        <p:cTn id="20" dur="26">
                                          <p:stCondLst>
                                            <p:cond delay="1312"/>
                                          </p:stCondLst>
                                        </p:cTn>
                                        <p:tgtEl>
                                          <p:spTgt spid="3">
                                            <p:txEl>
                                              <p:pRg st="2" end="2"/>
                                            </p:txEl>
                                          </p:spTgt>
                                        </p:tgtEl>
                                      </p:cBhvr>
                                      <p:to x="100000" y="80000"/>
                                    </p:animScale>
                                    <p:animScale>
                                      <p:cBhvr>
                                        <p:cTn id="21" dur="166" decel="50000">
                                          <p:stCondLst>
                                            <p:cond delay="1338"/>
                                          </p:stCondLst>
                                        </p:cTn>
                                        <p:tgtEl>
                                          <p:spTgt spid="3">
                                            <p:txEl>
                                              <p:pRg st="2" end="2"/>
                                            </p:txEl>
                                          </p:spTgt>
                                        </p:tgtEl>
                                      </p:cBhvr>
                                      <p:to x="100000" y="100000"/>
                                    </p:animScale>
                                    <p:animScale>
                                      <p:cBhvr>
                                        <p:cTn id="22" dur="26">
                                          <p:stCondLst>
                                            <p:cond delay="1642"/>
                                          </p:stCondLst>
                                        </p:cTn>
                                        <p:tgtEl>
                                          <p:spTgt spid="3">
                                            <p:txEl>
                                              <p:pRg st="2" end="2"/>
                                            </p:txEl>
                                          </p:spTgt>
                                        </p:tgtEl>
                                      </p:cBhvr>
                                      <p:to x="100000" y="90000"/>
                                    </p:animScale>
                                    <p:animScale>
                                      <p:cBhvr>
                                        <p:cTn id="23" dur="166" decel="50000">
                                          <p:stCondLst>
                                            <p:cond delay="1668"/>
                                          </p:stCondLst>
                                        </p:cTn>
                                        <p:tgtEl>
                                          <p:spTgt spid="3">
                                            <p:txEl>
                                              <p:pRg st="2" end="2"/>
                                            </p:txEl>
                                          </p:spTgt>
                                        </p:tgtEl>
                                      </p:cBhvr>
                                      <p:to x="100000" y="100000"/>
                                    </p:animScale>
                                    <p:animScale>
                                      <p:cBhvr>
                                        <p:cTn id="24" dur="26">
                                          <p:stCondLst>
                                            <p:cond delay="1808"/>
                                          </p:stCondLst>
                                        </p:cTn>
                                        <p:tgtEl>
                                          <p:spTgt spid="3">
                                            <p:txEl>
                                              <p:pRg st="2" end="2"/>
                                            </p:txEl>
                                          </p:spTgt>
                                        </p:tgtEl>
                                      </p:cBhvr>
                                      <p:to x="100000" y="95000"/>
                                    </p:animScale>
                                    <p:animScale>
                                      <p:cBhvr>
                                        <p:cTn id="25" dur="166" decel="50000">
                                          <p:stCondLst>
                                            <p:cond delay="1834"/>
                                          </p:stCondLst>
                                        </p:cTn>
                                        <p:tgtEl>
                                          <p:spTgt spid="3">
                                            <p:txEl>
                                              <p:pRg st="2" end="2"/>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80">
                                          <p:stCondLst>
                                            <p:cond delay="0"/>
                                          </p:stCondLst>
                                        </p:cTn>
                                        <p:tgtEl>
                                          <p:spTgt spid="3">
                                            <p:txEl>
                                              <p:pRg st="3" end="3"/>
                                            </p:txEl>
                                          </p:spTgt>
                                        </p:tgtEl>
                                      </p:cBhvr>
                                    </p:animEffect>
                                    <p:anim calcmode="lin" valueType="num">
                                      <p:cBhvr>
                                        <p:cTn id="2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3" end="3"/>
                                            </p:txEl>
                                          </p:spTgt>
                                        </p:tgtEl>
                                      </p:cBhvr>
                                      <p:to x="100000" y="60000"/>
                                    </p:animScale>
                                    <p:animScale>
                                      <p:cBhvr>
                                        <p:cTn id="35" dur="166" decel="50000">
                                          <p:stCondLst>
                                            <p:cond delay="676"/>
                                          </p:stCondLst>
                                        </p:cTn>
                                        <p:tgtEl>
                                          <p:spTgt spid="3">
                                            <p:txEl>
                                              <p:pRg st="3" end="3"/>
                                            </p:txEl>
                                          </p:spTgt>
                                        </p:tgtEl>
                                      </p:cBhvr>
                                      <p:to x="100000" y="100000"/>
                                    </p:animScale>
                                    <p:animScale>
                                      <p:cBhvr>
                                        <p:cTn id="36" dur="26">
                                          <p:stCondLst>
                                            <p:cond delay="1312"/>
                                          </p:stCondLst>
                                        </p:cTn>
                                        <p:tgtEl>
                                          <p:spTgt spid="3">
                                            <p:txEl>
                                              <p:pRg st="3" end="3"/>
                                            </p:txEl>
                                          </p:spTgt>
                                        </p:tgtEl>
                                      </p:cBhvr>
                                      <p:to x="100000" y="80000"/>
                                    </p:animScale>
                                    <p:animScale>
                                      <p:cBhvr>
                                        <p:cTn id="37" dur="166" decel="50000">
                                          <p:stCondLst>
                                            <p:cond delay="1338"/>
                                          </p:stCondLst>
                                        </p:cTn>
                                        <p:tgtEl>
                                          <p:spTgt spid="3">
                                            <p:txEl>
                                              <p:pRg st="3" end="3"/>
                                            </p:txEl>
                                          </p:spTgt>
                                        </p:tgtEl>
                                      </p:cBhvr>
                                      <p:to x="100000" y="100000"/>
                                    </p:animScale>
                                    <p:animScale>
                                      <p:cBhvr>
                                        <p:cTn id="38" dur="26">
                                          <p:stCondLst>
                                            <p:cond delay="1642"/>
                                          </p:stCondLst>
                                        </p:cTn>
                                        <p:tgtEl>
                                          <p:spTgt spid="3">
                                            <p:txEl>
                                              <p:pRg st="3" end="3"/>
                                            </p:txEl>
                                          </p:spTgt>
                                        </p:tgtEl>
                                      </p:cBhvr>
                                      <p:to x="100000" y="90000"/>
                                    </p:animScale>
                                    <p:animScale>
                                      <p:cBhvr>
                                        <p:cTn id="39" dur="166" decel="50000">
                                          <p:stCondLst>
                                            <p:cond delay="1668"/>
                                          </p:stCondLst>
                                        </p:cTn>
                                        <p:tgtEl>
                                          <p:spTgt spid="3">
                                            <p:txEl>
                                              <p:pRg st="3" end="3"/>
                                            </p:txEl>
                                          </p:spTgt>
                                        </p:tgtEl>
                                      </p:cBhvr>
                                      <p:to x="100000" y="100000"/>
                                    </p:animScale>
                                    <p:animScale>
                                      <p:cBhvr>
                                        <p:cTn id="40" dur="26">
                                          <p:stCondLst>
                                            <p:cond delay="1808"/>
                                          </p:stCondLst>
                                        </p:cTn>
                                        <p:tgtEl>
                                          <p:spTgt spid="3">
                                            <p:txEl>
                                              <p:pRg st="3" end="3"/>
                                            </p:txEl>
                                          </p:spTgt>
                                        </p:tgtEl>
                                      </p:cBhvr>
                                      <p:to x="100000" y="95000"/>
                                    </p:animScale>
                                    <p:animScale>
                                      <p:cBhvr>
                                        <p:cTn id="41" dur="166" decel="50000">
                                          <p:stCondLst>
                                            <p:cond delay="1834"/>
                                          </p:stCondLst>
                                        </p:cTn>
                                        <p:tgtEl>
                                          <p:spTgt spid="3">
                                            <p:txEl>
                                              <p:pRg st="3" end="3"/>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wipe(down)">
                                      <p:cBhvr>
                                        <p:cTn id="44" dur="580">
                                          <p:stCondLst>
                                            <p:cond delay="0"/>
                                          </p:stCondLst>
                                        </p:cTn>
                                        <p:tgtEl>
                                          <p:spTgt spid="3">
                                            <p:txEl>
                                              <p:pRg st="4" end="4"/>
                                            </p:txEl>
                                          </p:spTgt>
                                        </p:tgtEl>
                                      </p:cBhvr>
                                    </p:animEffect>
                                    <p:anim calcmode="lin" valueType="num">
                                      <p:cBhvr>
                                        <p:cTn id="45"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4" end="4"/>
                                            </p:txEl>
                                          </p:spTgt>
                                        </p:tgtEl>
                                      </p:cBhvr>
                                      <p:to x="100000" y="60000"/>
                                    </p:animScale>
                                    <p:animScale>
                                      <p:cBhvr>
                                        <p:cTn id="51" dur="166" decel="50000">
                                          <p:stCondLst>
                                            <p:cond delay="676"/>
                                          </p:stCondLst>
                                        </p:cTn>
                                        <p:tgtEl>
                                          <p:spTgt spid="3">
                                            <p:txEl>
                                              <p:pRg st="4" end="4"/>
                                            </p:txEl>
                                          </p:spTgt>
                                        </p:tgtEl>
                                      </p:cBhvr>
                                      <p:to x="100000" y="100000"/>
                                    </p:animScale>
                                    <p:animScale>
                                      <p:cBhvr>
                                        <p:cTn id="52" dur="26">
                                          <p:stCondLst>
                                            <p:cond delay="1312"/>
                                          </p:stCondLst>
                                        </p:cTn>
                                        <p:tgtEl>
                                          <p:spTgt spid="3">
                                            <p:txEl>
                                              <p:pRg st="4" end="4"/>
                                            </p:txEl>
                                          </p:spTgt>
                                        </p:tgtEl>
                                      </p:cBhvr>
                                      <p:to x="100000" y="80000"/>
                                    </p:animScale>
                                    <p:animScale>
                                      <p:cBhvr>
                                        <p:cTn id="53" dur="166" decel="50000">
                                          <p:stCondLst>
                                            <p:cond delay="1338"/>
                                          </p:stCondLst>
                                        </p:cTn>
                                        <p:tgtEl>
                                          <p:spTgt spid="3">
                                            <p:txEl>
                                              <p:pRg st="4" end="4"/>
                                            </p:txEl>
                                          </p:spTgt>
                                        </p:tgtEl>
                                      </p:cBhvr>
                                      <p:to x="100000" y="100000"/>
                                    </p:animScale>
                                    <p:animScale>
                                      <p:cBhvr>
                                        <p:cTn id="54" dur="26">
                                          <p:stCondLst>
                                            <p:cond delay="1642"/>
                                          </p:stCondLst>
                                        </p:cTn>
                                        <p:tgtEl>
                                          <p:spTgt spid="3">
                                            <p:txEl>
                                              <p:pRg st="4" end="4"/>
                                            </p:txEl>
                                          </p:spTgt>
                                        </p:tgtEl>
                                      </p:cBhvr>
                                      <p:to x="100000" y="90000"/>
                                    </p:animScale>
                                    <p:animScale>
                                      <p:cBhvr>
                                        <p:cTn id="55" dur="166" decel="50000">
                                          <p:stCondLst>
                                            <p:cond delay="1668"/>
                                          </p:stCondLst>
                                        </p:cTn>
                                        <p:tgtEl>
                                          <p:spTgt spid="3">
                                            <p:txEl>
                                              <p:pRg st="4" end="4"/>
                                            </p:txEl>
                                          </p:spTgt>
                                        </p:tgtEl>
                                      </p:cBhvr>
                                      <p:to x="100000" y="100000"/>
                                    </p:animScale>
                                    <p:animScale>
                                      <p:cBhvr>
                                        <p:cTn id="56" dur="26">
                                          <p:stCondLst>
                                            <p:cond delay="1808"/>
                                          </p:stCondLst>
                                        </p:cTn>
                                        <p:tgtEl>
                                          <p:spTgt spid="3">
                                            <p:txEl>
                                              <p:pRg st="4" end="4"/>
                                            </p:txEl>
                                          </p:spTgt>
                                        </p:tgtEl>
                                      </p:cBhvr>
                                      <p:to x="100000" y="95000"/>
                                    </p:animScale>
                                    <p:animScale>
                                      <p:cBhvr>
                                        <p:cTn id="57" dur="166" decel="50000">
                                          <p:stCondLst>
                                            <p:cond delay="1834"/>
                                          </p:stCondLst>
                                        </p:cTn>
                                        <p:tgtEl>
                                          <p:spTgt spid="3">
                                            <p:txEl>
                                              <p:pRg st="4" end="4"/>
                                            </p:txEl>
                                          </p:spTgt>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wipe(down)">
                                      <p:cBhvr>
                                        <p:cTn id="60" dur="580">
                                          <p:stCondLst>
                                            <p:cond delay="0"/>
                                          </p:stCondLst>
                                        </p:cTn>
                                        <p:tgtEl>
                                          <p:spTgt spid="3">
                                            <p:txEl>
                                              <p:pRg st="5" end="5"/>
                                            </p:txEl>
                                          </p:spTgt>
                                        </p:tgtEl>
                                      </p:cBhvr>
                                    </p:animEffect>
                                    <p:anim calcmode="lin" valueType="num">
                                      <p:cBhvr>
                                        <p:cTn id="6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6" dur="26">
                                          <p:stCondLst>
                                            <p:cond delay="650"/>
                                          </p:stCondLst>
                                        </p:cTn>
                                        <p:tgtEl>
                                          <p:spTgt spid="3">
                                            <p:txEl>
                                              <p:pRg st="5" end="5"/>
                                            </p:txEl>
                                          </p:spTgt>
                                        </p:tgtEl>
                                      </p:cBhvr>
                                      <p:to x="100000" y="60000"/>
                                    </p:animScale>
                                    <p:animScale>
                                      <p:cBhvr>
                                        <p:cTn id="67" dur="166" decel="50000">
                                          <p:stCondLst>
                                            <p:cond delay="676"/>
                                          </p:stCondLst>
                                        </p:cTn>
                                        <p:tgtEl>
                                          <p:spTgt spid="3">
                                            <p:txEl>
                                              <p:pRg st="5" end="5"/>
                                            </p:txEl>
                                          </p:spTgt>
                                        </p:tgtEl>
                                      </p:cBhvr>
                                      <p:to x="100000" y="100000"/>
                                    </p:animScale>
                                    <p:animScale>
                                      <p:cBhvr>
                                        <p:cTn id="68" dur="26">
                                          <p:stCondLst>
                                            <p:cond delay="1312"/>
                                          </p:stCondLst>
                                        </p:cTn>
                                        <p:tgtEl>
                                          <p:spTgt spid="3">
                                            <p:txEl>
                                              <p:pRg st="5" end="5"/>
                                            </p:txEl>
                                          </p:spTgt>
                                        </p:tgtEl>
                                      </p:cBhvr>
                                      <p:to x="100000" y="80000"/>
                                    </p:animScale>
                                    <p:animScale>
                                      <p:cBhvr>
                                        <p:cTn id="69" dur="166" decel="50000">
                                          <p:stCondLst>
                                            <p:cond delay="1338"/>
                                          </p:stCondLst>
                                        </p:cTn>
                                        <p:tgtEl>
                                          <p:spTgt spid="3">
                                            <p:txEl>
                                              <p:pRg st="5" end="5"/>
                                            </p:txEl>
                                          </p:spTgt>
                                        </p:tgtEl>
                                      </p:cBhvr>
                                      <p:to x="100000" y="100000"/>
                                    </p:animScale>
                                    <p:animScale>
                                      <p:cBhvr>
                                        <p:cTn id="70" dur="26">
                                          <p:stCondLst>
                                            <p:cond delay="1642"/>
                                          </p:stCondLst>
                                        </p:cTn>
                                        <p:tgtEl>
                                          <p:spTgt spid="3">
                                            <p:txEl>
                                              <p:pRg st="5" end="5"/>
                                            </p:txEl>
                                          </p:spTgt>
                                        </p:tgtEl>
                                      </p:cBhvr>
                                      <p:to x="100000" y="90000"/>
                                    </p:animScale>
                                    <p:animScale>
                                      <p:cBhvr>
                                        <p:cTn id="71" dur="166" decel="50000">
                                          <p:stCondLst>
                                            <p:cond delay="1668"/>
                                          </p:stCondLst>
                                        </p:cTn>
                                        <p:tgtEl>
                                          <p:spTgt spid="3">
                                            <p:txEl>
                                              <p:pRg st="5" end="5"/>
                                            </p:txEl>
                                          </p:spTgt>
                                        </p:tgtEl>
                                      </p:cBhvr>
                                      <p:to x="100000" y="100000"/>
                                    </p:animScale>
                                    <p:animScale>
                                      <p:cBhvr>
                                        <p:cTn id="72" dur="26">
                                          <p:stCondLst>
                                            <p:cond delay="1808"/>
                                          </p:stCondLst>
                                        </p:cTn>
                                        <p:tgtEl>
                                          <p:spTgt spid="3">
                                            <p:txEl>
                                              <p:pRg st="5" end="5"/>
                                            </p:txEl>
                                          </p:spTgt>
                                        </p:tgtEl>
                                      </p:cBhvr>
                                      <p:to x="100000" y="95000"/>
                                    </p:animScale>
                                    <p:animScale>
                                      <p:cBhvr>
                                        <p:cTn id="73" dur="166" decel="50000">
                                          <p:stCondLst>
                                            <p:cond delay="1834"/>
                                          </p:stCondLst>
                                        </p:cTn>
                                        <p:tgtEl>
                                          <p:spTgt spid="3">
                                            <p:txEl>
                                              <p:pRg st="5" end="5"/>
                                            </p:txEl>
                                          </p:spTgt>
                                        </p:tgtEl>
                                      </p:cBhvr>
                                      <p:to x="100000" y="100000"/>
                                    </p:animScale>
                                  </p:childTnLst>
                                </p:cTn>
                              </p:par>
                              <p:par>
                                <p:cTn id="74" presetID="26" presetClass="entr" presetSubtype="0" fill="hold" nodeType="withEffect">
                                  <p:stCondLst>
                                    <p:cond delay="0"/>
                                  </p:stCondLst>
                                  <p:childTnLst>
                                    <p:set>
                                      <p:cBhvr>
                                        <p:cTn id="75" dur="1" fill="hold">
                                          <p:stCondLst>
                                            <p:cond delay="0"/>
                                          </p:stCondLst>
                                        </p:cTn>
                                        <p:tgtEl>
                                          <p:spTgt spid="3">
                                            <p:txEl>
                                              <p:pRg st="7" end="7"/>
                                            </p:txEl>
                                          </p:spTgt>
                                        </p:tgtEl>
                                        <p:attrNameLst>
                                          <p:attrName>style.visibility</p:attrName>
                                        </p:attrNameLst>
                                      </p:cBhvr>
                                      <p:to>
                                        <p:strVal val="visible"/>
                                      </p:to>
                                    </p:set>
                                    <p:animEffect transition="in" filter="wipe(down)">
                                      <p:cBhvr>
                                        <p:cTn id="76" dur="580">
                                          <p:stCondLst>
                                            <p:cond delay="0"/>
                                          </p:stCondLst>
                                        </p:cTn>
                                        <p:tgtEl>
                                          <p:spTgt spid="3">
                                            <p:txEl>
                                              <p:pRg st="7" end="7"/>
                                            </p:txEl>
                                          </p:spTgt>
                                        </p:tgtEl>
                                      </p:cBhvr>
                                    </p:animEffect>
                                    <p:anim calcmode="lin" valueType="num">
                                      <p:cBhvr>
                                        <p:cTn id="77"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82" dur="26">
                                          <p:stCondLst>
                                            <p:cond delay="650"/>
                                          </p:stCondLst>
                                        </p:cTn>
                                        <p:tgtEl>
                                          <p:spTgt spid="3">
                                            <p:txEl>
                                              <p:pRg st="7" end="7"/>
                                            </p:txEl>
                                          </p:spTgt>
                                        </p:tgtEl>
                                      </p:cBhvr>
                                      <p:to x="100000" y="60000"/>
                                    </p:animScale>
                                    <p:animScale>
                                      <p:cBhvr>
                                        <p:cTn id="83" dur="166" decel="50000">
                                          <p:stCondLst>
                                            <p:cond delay="676"/>
                                          </p:stCondLst>
                                        </p:cTn>
                                        <p:tgtEl>
                                          <p:spTgt spid="3">
                                            <p:txEl>
                                              <p:pRg st="7" end="7"/>
                                            </p:txEl>
                                          </p:spTgt>
                                        </p:tgtEl>
                                      </p:cBhvr>
                                      <p:to x="100000" y="100000"/>
                                    </p:animScale>
                                    <p:animScale>
                                      <p:cBhvr>
                                        <p:cTn id="84" dur="26">
                                          <p:stCondLst>
                                            <p:cond delay="1312"/>
                                          </p:stCondLst>
                                        </p:cTn>
                                        <p:tgtEl>
                                          <p:spTgt spid="3">
                                            <p:txEl>
                                              <p:pRg st="7" end="7"/>
                                            </p:txEl>
                                          </p:spTgt>
                                        </p:tgtEl>
                                      </p:cBhvr>
                                      <p:to x="100000" y="80000"/>
                                    </p:animScale>
                                    <p:animScale>
                                      <p:cBhvr>
                                        <p:cTn id="85" dur="166" decel="50000">
                                          <p:stCondLst>
                                            <p:cond delay="1338"/>
                                          </p:stCondLst>
                                        </p:cTn>
                                        <p:tgtEl>
                                          <p:spTgt spid="3">
                                            <p:txEl>
                                              <p:pRg st="7" end="7"/>
                                            </p:txEl>
                                          </p:spTgt>
                                        </p:tgtEl>
                                      </p:cBhvr>
                                      <p:to x="100000" y="100000"/>
                                    </p:animScale>
                                    <p:animScale>
                                      <p:cBhvr>
                                        <p:cTn id="86" dur="26">
                                          <p:stCondLst>
                                            <p:cond delay="1642"/>
                                          </p:stCondLst>
                                        </p:cTn>
                                        <p:tgtEl>
                                          <p:spTgt spid="3">
                                            <p:txEl>
                                              <p:pRg st="7" end="7"/>
                                            </p:txEl>
                                          </p:spTgt>
                                        </p:tgtEl>
                                      </p:cBhvr>
                                      <p:to x="100000" y="90000"/>
                                    </p:animScale>
                                    <p:animScale>
                                      <p:cBhvr>
                                        <p:cTn id="87" dur="166" decel="50000">
                                          <p:stCondLst>
                                            <p:cond delay="1668"/>
                                          </p:stCondLst>
                                        </p:cTn>
                                        <p:tgtEl>
                                          <p:spTgt spid="3">
                                            <p:txEl>
                                              <p:pRg st="7" end="7"/>
                                            </p:txEl>
                                          </p:spTgt>
                                        </p:tgtEl>
                                      </p:cBhvr>
                                      <p:to x="100000" y="100000"/>
                                    </p:animScale>
                                    <p:animScale>
                                      <p:cBhvr>
                                        <p:cTn id="88" dur="26">
                                          <p:stCondLst>
                                            <p:cond delay="1808"/>
                                          </p:stCondLst>
                                        </p:cTn>
                                        <p:tgtEl>
                                          <p:spTgt spid="3">
                                            <p:txEl>
                                              <p:pRg st="7" end="7"/>
                                            </p:txEl>
                                          </p:spTgt>
                                        </p:tgtEl>
                                      </p:cBhvr>
                                      <p:to x="100000" y="95000"/>
                                    </p:animScale>
                                    <p:animScale>
                                      <p:cBhvr>
                                        <p:cTn id="89" dur="166" decel="50000">
                                          <p:stCondLst>
                                            <p:cond delay="1834"/>
                                          </p:stCondLst>
                                        </p:cTn>
                                        <p:tgtEl>
                                          <p:spTgt spid="3">
                                            <p:txEl>
                                              <p:pRg st="7" end="7"/>
                                            </p:txEl>
                                          </p:spTgt>
                                        </p:tgtEl>
                                      </p:cBhvr>
                                      <p:to x="100000" y="100000"/>
                                    </p:animScale>
                                  </p:childTnLst>
                                </p:cTn>
                              </p:par>
                              <p:par>
                                <p:cTn id="90" presetID="26" presetClass="entr" presetSubtype="0" fill="hold" nodeType="withEffect">
                                  <p:stCondLst>
                                    <p:cond delay="0"/>
                                  </p:stCondLst>
                                  <p:childTnLst>
                                    <p:set>
                                      <p:cBhvr>
                                        <p:cTn id="91" dur="1" fill="hold">
                                          <p:stCondLst>
                                            <p:cond delay="0"/>
                                          </p:stCondLst>
                                        </p:cTn>
                                        <p:tgtEl>
                                          <p:spTgt spid="3">
                                            <p:txEl>
                                              <p:pRg st="8" end="8"/>
                                            </p:txEl>
                                          </p:spTgt>
                                        </p:tgtEl>
                                        <p:attrNameLst>
                                          <p:attrName>style.visibility</p:attrName>
                                        </p:attrNameLst>
                                      </p:cBhvr>
                                      <p:to>
                                        <p:strVal val="visible"/>
                                      </p:to>
                                    </p:set>
                                    <p:animEffect transition="in" filter="wipe(down)">
                                      <p:cBhvr>
                                        <p:cTn id="92" dur="580">
                                          <p:stCondLst>
                                            <p:cond delay="0"/>
                                          </p:stCondLst>
                                        </p:cTn>
                                        <p:tgtEl>
                                          <p:spTgt spid="3">
                                            <p:txEl>
                                              <p:pRg st="8" end="8"/>
                                            </p:txEl>
                                          </p:spTgt>
                                        </p:tgtEl>
                                      </p:cBhvr>
                                    </p:animEffect>
                                    <p:anim calcmode="lin" valueType="num">
                                      <p:cBhvr>
                                        <p:cTn id="93"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98" dur="26">
                                          <p:stCondLst>
                                            <p:cond delay="650"/>
                                          </p:stCondLst>
                                        </p:cTn>
                                        <p:tgtEl>
                                          <p:spTgt spid="3">
                                            <p:txEl>
                                              <p:pRg st="8" end="8"/>
                                            </p:txEl>
                                          </p:spTgt>
                                        </p:tgtEl>
                                      </p:cBhvr>
                                      <p:to x="100000" y="60000"/>
                                    </p:animScale>
                                    <p:animScale>
                                      <p:cBhvr>
                                        <p:cTn id="99" dur="166" decel="50000">
                                          <p:stCondLst>
                                            <p:cond delay="676"/>
                                          </p:stCondLst>
                                        </p:cTn>
                                        <p:tgtEl>
                                          <p:spTgt spid="3">
                                            <p:txEl>
                                              <p:pRg st="8" end="8"/>
                                            </p:txEl>
                                          </p:spTgt>
                                        </p:tgtEl>
                                      </p:cBhvr>
                                      <p:to x="100000" y="100000"/>
                                    </p:animScale>
                                    <p:animScale>
                                      <p:cBhvr>
                                        <p:cTn id="100" dur="26">
                                          <p:stCondLst>
                                            <p:cond delay="1312"/>
                                          </p:stCondLst>
                                        </p:cTn>
                                        <p:tgtEl>
                                          <p:spTgt spid="3">
                                            <p:txEl>
                                              <p:pRg st="8" end="8"/>
                                            </p:txEl>
                                          </p:spTgt>
                                        </p:tgtEl>
                                      </p:cBhvr>
                                      <p:to x="100000" y="80000"/>
                                    </p:animScale>
                                    <p:animScale>
                                      <p:cBhvr>
                                        <p:cTn id="101" dur="166" decel="50000">
                                          <p:stCondLst>
                                            <p:cond delay="1338"/>
                                          </p:stCondLst>
                                        </p:cTn>
                                        <p:tgtEl>
                                          <p:spTgt spid="3">
                                            <p:txEl>
                                              <p:pRg st="8" end="8"/>
                                            </p:txEl>
                                          </p:spTgt>
                                        </p:tgtEl>
                                      </p:cBhvr>
                                      <p:to x="100000" y="100000"/>
                                    </p:animScale>
                                    <p:animScale>
                                      <p:cBhvr>
                                        <p:cTn id="102" dur="26">
                                          <p:stCondLst>
                                            <p:cond delay="1642"/>
                                          </p:stCondLst>
                                        </p:cTn>
                                        <p:tgtEl>
                                          <p:spTgt spid="3">
                                            <p:txEl>
                                              <p:pRg st="8" end="8"/>
                                            </p:txEl>
                                          </p:spTgt>
                                        </p:tgtEl>
                                      </p:cBhvr>
                                      <p:to x="100000" y="90000"/>
                                    </p:animScale>
                                    <p:animScale>
                                      <p:cBhvr>
                                        <p:cTn id="103" dur="166" decel="50000">
                                          <p:stCondLst>
                                            <p:cond delay="1668"/>
                                          </p:stCondLst>
                                        </p:cTn>
                                        <p:tgtEl>
                                          <p:spTgt spid="3">
                                            <p:txEl>
                                              <p:pRg st="8" end="8"/>
                                            </p:txEl>
                                          </p:spTgt>
                                        </p:tgtEl>
                                      </p:cBhvr>
                                      <p:to x="100000" y="100000"/>
                                    </p:animScale>
                                    <p:animScale>
                                      <p:cBhvr>
                                        <p:cTn id="104" dur="26">
                                          <p:stCondLst>
                                            <p:cond delay="1808"/>
                                          </p:stCondLst>
                                        </p:cTn>
                                        <p:tgtEl>
                                          <p:spTgt spid="3">
                                            <p:txEl>
                                              <p:pRg st="8" end="8"/>
                                            </p:txEl>
                                          </p:spTgt>
                                        </p:tgtEl>
                                      </p:cBhvr>
                                      <p:to x="100000" y="95000"/>
                                    </p:animScale>
                                    <p:animScale>
                                      <p:cBhvr>
                                        <p:cTn id="105"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dirty="0">
                <a:effectLst>
                  <a:outerShdw blurRad="38100" dist="38100" dir="2700000" algn="tl">
                    <a:srgbClr val="000000">
                      <a:alpha val="43137"/>
                    </a:srgbClr>
                  </a:outerShdw>
                </a:effectLst>
              </a:rPr>
              <a:t>El Antiguo Testamento enseña claramente que el Mesías es nada menos que Dios. </a:t>
            </a:r>
          </a:p>
        </p:txBody>
      </p:sp>
      <p:sp>
        <p:nvSpPr>
          <p:cNvPr id="3" name="2 Marcador de contenido"/>
          <p:cNvSpPr>
            <a:spLocks noGrp="1"/>
          </p:cNvSpPr>
          <p:nvPr>
            <p:ph idx="1"/>
          </p:nvPr>
        </p:nvSpPr>
        <p:spPr>
          <a:xfrm>
            <a:off x="457200" y="1752600"/>
            <a:ext cx="8229600" cy="4844752"/>
          </a:xfrm>
        </p:spPr>
        <p:txBody>
          <a:bodyPr>
            <a:normAutofit fontScale="85000" lnSpcReduction="20000"/>
          </a:bodyPr>
          <a:lstStyle/>
          <a:p>
            <a:pPr marL="114300" indent="0" algn="ctr">
              <a:buNone/>
            </a:pPr>
            <a:r>
              <a:rPr lang="es-CO" dirty="0" smtClean="0"/>
              <a:t>En </a:t>
            </a:r>
            <a:r>
              <a:rPr lang="es-CO" dirty="0">
                <a:solidFill>
                  <a:srgbClr val="FF0000"/>
                </a:solidFill>
              </a:rPr>
              <a:t>Isaías 9:6 </a:t>
            </a:r>
            <a:r>
              <a:rPr lang="es-CO" dirty="0"/>
              <a:t>ÉL es llamado “</a:t>
            </a:r>
            <a:r>
              <a:rPr lang="es-CO" dirty="0">
                <a:latin typeface="Agency FB" pitchFamily="34" charset="0"/>
              </a:rPr>
              <a:t>DIOS FUERTE</a:t>
            </a:r>
            <a:r>
              <a:rPr lang="es-CO" dirty="0" smtClean="0"/>
              <a:t>.”</a:t>
            </a:r>
          </a:p>
          <a:p>
            <a:pPr marL="114300" indent="0" algn="ctr">
              <a:buNone/>
            </a:pPr>
            <a:r>
              <a:rPr lang="es-CO" dirty="0" smtClean="0"/>
              <a:t> </a:t>
            </a:r>
            <a:r>
              <a:rPr lang="es-CO" dirty="0"/>
              <a:t>En </a:t>
            </a:r>
            <a:r>
              <a:rPr lang="es-CO" dirty="0">
                <a:solidFill>
                  <a:srgbClr val="FF0000"/>
                </a:solidFill>
              </a:rPr>
              <a:t>Isaías 7:14 </a:t>
            </a:r>
            <a:r>
              <a:rPr lang="es-CO" dirty="0"/>
              <a:t>ÉL es llamado “</a:t>
            </a:r>
            <a:r>
              <a:rPr lang="es-CO" dirty="0">
                <a:latin typeface="Agency FB" pitchFamily="34" charset="0"/>
              </a:rPr>
              <a:t>Emanuel</a:t>
            </a:r>
            <a:r>
              <a:rPr lang="es-CO" dirty="0"/>
              <a:t>”, lo que significa DIOS CON NOSOTROS</a:t>
            </a:r>
            <a:r>
              <a:rPr lang="es-CO" dirty="0" smtClean="0"/>
              <a:t>.</a:t>
            </a:r>
          </a:p>
          <a:p>
            <a:pPr marL="114300" indent="0" algn="ctr">
              <a:buNone/>
            </a:pPr>
            <a:r>
              <a:rPr lang="es-CO" dirty="0" smtClean="0"/>
              <a:t> </a:t>
            </a:r>
            <a:r>
              <a:rPr lang="es-CO" dirty="0"/>
              <a:t>En </a:t>
            </a:r>
            <a:r>
              <a:rPr lang="es-CO" dirty="0">
                <a:solidFill>
                  <a:srgbClr val="FF0000"/>
                </a:solidFill>
              </a:rPr>
              <a:t>Miqueas 5:2 </a:t>
            </a:r>
            <a:r>
              <a:rPr lang="es-CO" dirty="0"/>
              <a:t>ÉL es aludido como EL Eterno, que es desde la eternidad. </a:t>
            </a:r>
            <a:endParaRPr lang="es-CO" dirty="0" smtClean="0"/>
          </a:p>
          <a:p>
            <a:pPr marL="114300" indent="0" algn="ctr">
              <a:buNone/>
            </a:pPr>
            <a:r>
              <a:rPr lang="es-CO" dirty="0" smtClean="0"/>
              <a:t>En </a:t>
            </a:r>
            <a:r>
              <a:rPr lang="es-CO" dirty="0">
                <a:solidFill>
                  <a:srgbClr val="FF0000"/>
                </a:solidFill>
              </a:rPr>
              <a:t>Jeremías 23:6 </a:t>
            </a:r>
            <a:r>
              <a:rPr lang="es-CO" dirty="0"/>
              <a:t>ÉL es llamado JEHOVÁ NUESTRA  JUSTICIA. </a:t>
            </a:r>
            <a:endParaRPr lang="es-CO" dirty="0" smtClean="0"/>
          </a:p>
          <a:p>
            <a:pPr marL="114300" indent="0" algn="ctr">
              <a:buNone/>
            </a:pPr>
            <a:endParaRPr lang="es-CO" dirty="0"/>
          </a:p>
          <a:p>
            <a:pPr marL="114300" indent="0" algn="ctr">
              <a:buNone/>
            </a:pPr>
            <a:r>
              <a:rPr lang="es-CO" dirty="0" smtClean="0"/>
              <a:t>Aunque </a:t>
            </a:r>
            <a:r>
              <a:rPr lang="es-CO" dirty="0"/>
              <a:t>en estos pasajes se le identifica con Dios, hay otros pasajes en los cuales se le diferencia de Dios y se le presenta claramente como una Persona separada</a:t>
            </a:r>
            <a:r>
              <a:rPr lang="es-CO" dirty="0" smtClean="0"/>
              <a:t>.</a:t>
            </a:r>
          </a:p>
          <a:p>
            <a:pPr marL="114300" indent="0" algn="ctr">
              <a:buNone/>
            </a:pPr>
            <a:r>
              <a:rPr lang="es-CO" dirty="0" smtClean="0"/>
              <a:t> </a:t>
            </a:r>
            <a:r>
              <a:rPr lang="es-CO" dirty="0"/>
              <a:t>Un lugar familiar en el que ocurre esto es Isaías capítulo 53. “</a:t>
            </a:r>
            <a:r>
              <a:rPr lang="es-CO" dirty="0">
                <a:latin typeface="Agency FB" pitchFamily="34" charset="0"/>
              </a:rPr>
              <a:t>Y nosotros le </a:t>
            </a:r>
            <a:r>
              <a:rPr lang="es-CO" dirty="0"/>
              <a:t>(el Mesías, el Hijo de Dios) </a:t>
            </a:r>
            <a:r>
              <a:rPr lang="es-CO" dirty="0">
                <a:latin typeface="Agency FB" pitchFamily="34" charset="0"/>
              </a:rPr>
              <a:t>tuvimos por azotado, por herido de </a:t>
            </a:r>
            <a:r>
              <a:rPr lang="es-CO" dirty="0"/>
              <a:t>Dios (Dios el Padre</a:t>
            </a:r>
            <a:r>
              <a:rPr lang="es-CO" dirty="0">
                <a:latin typeface="Agency FB" pitchFamily="34" charset="0"/>
              </a:rPr>
              <a:t>) y abatido…mas Jehová </a:t>
            </a:r>
            <a:r>
              <a:rPr lang="es-CO" dirty="0"/>
              <a:t>(Dios el Padre</a:t>
            </a:r>
            <a:r>
              <a:rPr lang="es-CO" dirty="0">
                <a:latin typeface="Agency FB" pitchFamily="34" charset="0"/>
              </a:rPr>
              <a:t>) cargó en él </a:t>
            </a:r>
            <a:r>
              <a:rPr lang="es-CO" dirty="0"/>
              <a:t>(el Mesías, Dios el Hijo</a:t>
            </a:r>
            <a:r>
              <a:rPr lang="es-CO" dirty="0">
                <a:latin typeface="Agency FB" pitchFamily="34" charset="0"/>
              </a:rPr>
              <a:t>) el pecado de todos nosotros…Con todo eso, Jehová </a:t>
            </a:r>
            <a:r>
              <a:rPr lang="es-CO" dirty="0"/>
              <a:t>(Dios el Padre</a:t>
            </a:r>
            <a:r>
              <a:rPr lang="es-CO" dirty="0">
                <a:latin typeface="Agency FB" pitchFamily="34" charset="0"/>
              </a:rPr>
              <a:t>) quiso quebrantarlo </a:t>
            </a:r>
            <a:r>
              <a:rPr lang="es-CO" dirty="0"/>
              <a:t>(el Mesías, Dios el Hijo), etc.” </a:t>
            </a:r>
            <a:endParaRPr lang="es-CO" dirty="0" smtClean="0"/>
          </a:p>
          <a:p>
            <a:pPr marL="114300" indent="0" algn="ctr">
              <a:buNone/>
            </a:pPr>
            <a:r>
              <a:rPr lang="es-CO" dirty="0" smtClean="0">
                <a:solidFill>
                  <a:srgbClr val="FF0000"/>
                </a:solidFill>
              </a:rPr>
              <a:t>(</a:t>
            </a:r>
            <a:r>
              <a:rPr lang="es-CO" dirty="0">
                <a:solidFill>
                  <a:srgbClr val="FF0000"/>
                </a:solidFill>
              </a:rPr>
              <a:t>Isaías 53:4, 6, 10). Comparar </a:t>
            </a:r>
            <a:r>
              <a:rPr lang="es-CO" dirty="0" smtClean="0">
                <a:solidFill>
                  <a:srgbClr val="FF0000"/>
                </a:solidFill>
              </a:rPr>
              <a:t>con 2 </a:t>
            </a:r>
            <a:r>
              <a:rPr lang="es-CO" dirty="0">
                <a:solidFill>
                  <a:srgbClr val="FF0000"/>
                </a:solidFill>
              </a:rPr>
              <a:t>Corintios 5:21</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25733095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wipe(down)">
                                      <p:cBhvr>
                                        <p:cTn id="33" dur="580">
                                          <p:stCondLst>
                                            <p:cond delay="0"/>
                                          </p:stCondLst>
                                        </p:cTn>
                                        <p:tgtEl>
                                          <p:spTgt spid="3">
                                            <p:txEl>
                                              <p:pRg st="5" end="5"/>
                                            </p:txEl>
                                          </p:spTgt>
                                        </p:tgtEl>
                                      </p:cBhvr>
                                    </p:animEffect>
                                    <p:anim calcmode="lin" valueType="num">
                                      <p:cBhvr>
                                        <p:cTn id="3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3">
                                            <p:txEl>
                                              <p:pRg st="5" end="5"/>
                                            </p:txEl>
                                          </p:spTgt>
                                        </p:tgtEl>
                                      </p:cBhvr>
                                      <p:to x="100000" y="60000"/>
                                    </p:animScale>
                                    <p:animScale>
                                      <p:cBhvr>
                                        <p:cTn id="40" dur="166" decel="50000">
                                          <p:stCondLst>
                                            <p:cond delay="676"/>
                                          </p:stCondLst>
                                        </p:cTn>
                                        <p:tgtEl>
                                          <p:spTgt spid="3">
                                            <p:txEl>
                                              <p:pRg st="5" end="5"/>
                                            </p:txEl>
                                          </p:spTgt>
                                        </p:tgtEl>
                                      </p:cBhvr>
                                      <p:to x="100000" y="100000"/>
                                    </p:animScale>
                                    <p:animScale>
                                      <p:cBhvr>
                                        <p:cTn id="41" dur="26">
                                          <p:stCondLst>
                                            <p:cond delay="1312"/>
                                          </p:stCondLst>
                                        </p:cTn>
                                        <p:tgtEl>
                                          <p:spTgt spid="3">
                                            <p:txEl>
                                              <p:pRg st="5" end="5"/>
                                            </p:txEl>
                                          </p:spTgt>
                                        </p:tgtEl>
                                      </p:cBhvr>
                                      <p:to x="100000" y="80000"/>
                                    </p:animScale>
                                    <p:animScale>
                                      <p:cBhvr>
                                        <p:cTn id="42" dur="166" decel="50000">
                                          <p:stCondLst>
                                            <p:cond delay="1338"/>
                                          </p:stCondLst>
                                        </p:cTn>
                                        <p:tgtEl>
                                          <p:spTgt spid="3">
                                            <p:txEl>
                                              <p:pRg st="5" end="5"/>
                                            </p:txEl>
                                          </p:spTgt>
                                        </p:tgtEl>
                                      </p:cBhvr>
                                      <p:to x="100000" y="100000"/>
                                    </p:animScale>
                                    <p:animScale>
                                      <p:cBhvr>
                                        <p:cTn id="43" dur="26">
                                          <p:stCondLst>
                                            <p:cond delay="1642"/>
                                          </p:stCondLst>
                                        </p:cTn>
                                        <p:tgtEl>
                                          <p:spTgt spid="3">
                                            <p:txEl>
                                              <p:pRg st="5" end="5"/>
                                            </p:txEl>
                                          </p:spTgt>
                                        </p:tgtEl>
                                      </p:cBhvr>
                                      <p:to x="100000" y="90000"/>
                                    </p:animScale>
                                    <p:animScale>
                                      <p:cBhvr>
                                        <p:cTn id="44" dur="166" decel="50000">
                                          <p:stCondLst>
                                            <p:cond delay="1668"/>
                                          </p:stCondLst>
                                        </p:cTn>
                                        <p:tgtEl>
                                          <p:spTgt spid="3">
                                            <p:txEl>
                                              <p:pRg st="5" end="5"/>
                                            </p:txEl>
                                          </p:spTgt>
                                        </p:tgtEl>
                                      </p:cBhvr>
                                      <p:to x="100000" y="100000"/>
                                    </p:animScale>
                                    <p:animScale>
                                      <p:cBhvr>
                                        <p:cTn id="45" dur="26">
                                          <p:stCondLst>
                                            <p:cond delay="1808"/>
                                          </p:stCondLst>
                                        </p:cTn>
                                        <p:tgtEl>
                                          <p:spTgt spid="3">
                                            <p:txEl>
                                              <p:pRg st="5" end="5"/>
                                            </p:txEl>
                                          </p:spTgt>
                                        </p:tgtEl>
                                      </p:cBhvr>
                                      <p:to x="100000" y="95000"/>
                                    </p:animScale>
                                    <p:animScale>
                                      <p:cBhvr>
                                        <p:cTn id="46" dur="166" decel="50000">
                                          <p:stCondLst>
                                            <p:cond delay="1834"/>
                                          </p:stCondLst>
                                        </p:cTn>
                                        <p:tgtEl>
                                          <p:spTgt spid="3">
                                            <p:txEl>
                                              <p:pRg st="5" end="5"/>
                                            </p:txEl>
                                          </p:spTgt>
                                        </p:tgtEl>
                                      </p:cBhvr>
                                      <p:to x="100000" y="100000"/>
                                    </p:animScale>
                                  </p:childTnLst>
                                </p:cTn>
                              </p:par>
                              <p:par>
                                <p:cTn id="47" presetID="26" presetClass="entr" presetSubtype="0" fill="hold" nodeType="with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wipe(down)">
                                      <p:cBhvr>
                                        <p:cTn id="49" dur="580">
                                          <p:stCondLst>
                                            <p:cond delay="0"/>
                                          </p:stCondLst>
                                        </p:cTn>
                                        <p:tgtEl>
                                          <p:spTgt spid="3">
                                            <p:txEl>
                                              <p:pRg st="6" end="6"/>
                                            </p:txEl>
                                          </p:spTgt>
                                        </p:tgtEl>
                                      </p:cBhvr>
                                    </p:animEffect>
                                    <p:anim calcmode="lin" valueType="num">
                                      <p:cBhvr>
                                        <p:cTn id="5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6" end="6"/>
                                            </p:txEl>
                                          </p:spTgt>
                                        </p:tgtEl>
                                      </p:cBhvr>
                                      <p:to x="100000" y="60000"/>
                                    </p:animScale>
                                    <p:animScale>
                                      <p:cBhvr>
                                        <p:cTn id="56" dur="166" decel="50000">
                                          <p:stCondLst>
                                            <p:cond delay="676"/>
                                          </p:stCondLst>
                                        </p:cTn>
                                        <p:tgtEl>
                                          <p:spTgt spid="3">
                                            <p:txEl>
                                              <p:pRg st="6" end="6"/>
                                            </p:txEl>
                                          </p:spTgt>
                                        </p:tgtEl>
                                      </p:cBhvr>
                                      <p:to x="100000" y="100000"/>
                                    </p:animScale>
                                    <p:animScale>
                                      <p:cBhvr>
                                        <p:cTn id="57" dur="26">
                                          <p:stCondLst>
                                            <p:cond delay="1312"/>
                                          </p:stCondLst>
                                        </p:cTn>
                                        <p:tgtEl>
                                          <p:spTgt spid="3">
                                            <p:txEl>
                                              <p:pRg st="6" end="6"/>
                                            </p:txEl>
                                          </p:spTgt>
                                        </p:tgtEl>
                                      </p:cBhvr>
                                      <p:to x="100000" y="80000"/>
                                    </p:animScale>
                                    <p:animScale>
                                      <p:cBhvr>
                                        <p:cTn id="58" dur="166" decel="50000">
                                          <p:stCondLst>
                                            <p:cond delay="1338"/>
                                          </p:stCondLst>
                                        </p:cTn>
                                        <p:tgtEl>
                                          <p:spTgt spid="3">
                                            <p:txEl>
                                              <p:pRg st="6" end="6"/>
                                            </p:txEl>
                                          </p:spTgt>
                                        </p:tgtEl>
                                      </p:cBhvr>
                                      <p:to x="100000" y="100000"/>
                                    </p:animScale>
                                    <p:animScale>
                                      <p:cBhvr>
                                        <p:cTn id="59" dur="26">
                                          <p:stCondLst>
                                            <p:cond delay="1642"/>
                                          </p:stCondLst>
                                        </p:cTn>
                                        <p:tgtEl>
                                          <p:spTgt spid="3">
                                            <p:txEl>
                                              <p:pRg st="6" end="6"/>
                                            </p:txEl>
                                          </p:spTgt>
                                        </p:tgtEl>
                                      </p:cBhvr>
                                      <p:to x="100000" y="90000"/>
                                    </p:animScale>
                                    <p:animScale>
                                      <p:cBhvr>
                                        <p:cTn id="60" dur="166" decel="50000">
                                          <p:stCondLst>
                                            <p:cond delay="1668"/>
                                          </p:stCondLst>
                                        </p:cTn>
                                        <p:tgtEl>
                                          <p:spTgt spid="3">
                                            <p:txEl>
                                              <p:pRg st="6" end="6"/>
                                            </p:txEl>
                                          </p:spTgt>
                                        </p:tgtEl>
                                      </p:cBhvr>
                                      <p:to x="100000" y="100000"/>
                                    </p:animScale>
                                    <p:animScale>
                                      <p:cBhvr>
                                        <p:cTn id="61" dur="26">
                                          <p:stCondLst>
                                            <p:cond delay="1808"/>
                                          </p:stCondLst>
                                        </p:cTn>
                                        <p:tgtEl>
                                          <p:spTgt spid="3">
                                            <p:txEl>
                                              <p:pRg st="6" end="6"/>
                                            </p:txEl>
                                          </p:spTgt>
                                        </p:tgtEl>
                                      </p:cBhvr>
                                      <p:to x="100000" y="95000"/>
                                    </p:animScale>
                                    <p:animScale>
                                      <p:cBhvr>
                                        <p:cTn id="62" dur="166" decel="50000">
                                          <p:stCondLst>
                                            <p:cond delay="1834"/>
                                          </p:stCondLst>
                                        </p:cTn>
                                        <p:tgtEl>
                                          <p:spTgt spid="3">
                                            <p:txEl>
                                              <p:pRg st="6" end="6"/>
                                            </p:txEl>
                                          </p:spTgt>
                                        </p:tgtEl>
                                      </p:cBhvr>
                                      <p:to x="100000" y="100000"/>
                                    </p:animScale>
                                  </p:childTnLst>
                                </p:cTn>
                              </p:par>
                              <p:par>
                                <p:cTn id="63" presetID="26" presetClass="entr" presetSubtype="0" fill="hold" nodeType="with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Effect transition="in" filter="wipe(down)">
                                      <p:cBhvr>
                                        <p:cTn id="65" dur="580">
                                          <p:stCondLst>
                                            <p:cond delay="0"/>
                                          </p:stCondLst>
                                        </p:cTn>
                                        <p:tgtEl>
                                          <p:spTgt spid="3">
                                            <p:txEl>
                                              <p:pRg st="7" end="7"/>
                                            </p:txEl>
                                          </p:spTgt>
                                        </p:tgtEl>
                                      </p:cBhvr>
                                    </p:animEffect>
                                    <p:anim calcmode="lin" valueType="num">
                                      <p:cBhvr>
                                        <p:cTn id="6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7" end="7"/>
                                            </p:txEl>
                                          </p:spTgt>
                                        </p:tgtEl>
                                      </p:cBhvr>
                                      <p:to x="100000" y="60000"/>
                                    </p:animScale>
                                    <p:animScale>
                                      <p:cBhvr>
                                        <p:cTn id="72" dur="166" decel="50000">
                                          <p:stCondLst>
                                            <p:cond delay="676"/>
                                          </p:stCondLst>
                                        </p:cTn>
                                        <p:tgtEl>
                                          <p:spTgt spid="3">
                                            <p:txEl>
                                              <p:pRg st="7" end="7"/>
                                            </p:txEl>
                                          </p:spTgt>
                                        </p:tgtEl>
                                      </p:cBhvr>
                                      <p:to x="100000" y="100000"/>
                                    </p:animScale>
                                    <p:animScale>
                                      <p:cBhvr>
                                        <p:cTn id="73" dur="26">
                                          <p:stCondLst>
                                            <p:cond delay="1312"/>
                                          </p:stCondLst>
                                        </p:cTn>
                                        <p:tgtEl>
                                          <p:spTgt spid="3">
                                            <p:txEl>
                                              <p:pRg st="7" end="7"/>
                                            </p:txEl>
                                          </p:spTgt>
                                        </p:tgtEl>
                                      </p:cBhvr>
                                      <p:to x="100000" y="80000"/>
                                    </p:animScale>
                                    <p:animScale>
                                      <p:cBhvr>
                                        <p:cTn id="74" dur="166" decel="50000">
                                          <p:stCondLst>
                                            <p:cond delay="1338"/>
                                          </p:stCondLst>
                                        </p:cTn>
                                        <p:tgtEl>
                                          <p:spTgt spid="3">
                                            <p:txEl>
                                              <p:pRg st="7" end="7"/>
                                            </p:txEl>
                                          </p:spTgt>
                                        </p:tgtEl>
                                      </p:cBhvr>
                                      <p:to x="100000" y="100000"/>
                                    </p:animScale>
                                    <p:animScale>
                                      <p:cBhvr>
                                        <p:cTn id="75" dur="26">
                                          <p:stCondLst>
                                            <p:cond delay="1642"/>
                                          </p:stCondLst>
                                        </p:cTn>
                                        <p:tgtEl>
                                          <p:spTgt spid="3">
                                            <p:txEl>
                                              <p:pRg st="7" end="7"/>
                                            </p:txEl>
                                          </p:spTgt>
                                        </p:tgtEl>
                                      </p:cBhvr>
                                      <p:to x="100000" y="90000"/>
                                    </p:animScale>
                                    <p:animScale>
                                      <p:cBhvr>
                                        <p:cTn id="76" dur="166" decel="50000">
                                          <p:stCondLst>
                                            <p:cond delay="1668"/>
                                          </p:stCondLst>
                                        </p:cTn>
                                        <p:tgtEl>
                                          <p:spTgt spid="3">
                                            <p:txEl>
                                              <p:pRg st="7" end="7"/>
                                            </p:txEl>
                                          </p:spTgt>
                                        </p:tgtEl>
                                      </p:cBhvr>
                                      <p:to x="100000" y="100000"/>
                                    </p:animScale>
                                    <p:animScale>
                                      <p:cBhvr>
                                        <p:cTn id="77" dur="26">
                                          <p:stCondLst>
                                            <p:cond delay="1808"/>
                                          </p:stCondLst>
                                        </p:cTn>
                                        <p:tgtEl>
                                          <p:spTgt spid="3">
                                            <p:txEl>
                                              <p:pRg st="7" end="7"/>
                                            </p:txEl>
                                          </p:spTgt>
                                        </p:tgtEl>
                                      </p:cBhvr>
                                      <p:to x="100000" y="95000"/>
                                    </p:animScale>
                                    <p:animScale>
                                      <p:cBhvr>
                                        <p:cTn id="78"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2800" dirty="0">
                <a:effectLst>
                  <a:outerShdw blurRad="38100" dist="38100" dir="2700000" algn="tl">
                    <a:srgbClr val="000000">
                      <a:alpha val="43137"/>
                    </a:srgbClr>
                  </a:outerShdw>
                </a:effectLst>
              </a:rPr>
              <a:t>El ANGEL DEL SEÑOR aparece con frecuencia en el Antiguo Testamento</a:t>
            </a:r>
          </a:p>
        </p:txBody>
      </p:sp>
      <p:sp>
        <p:nvSpPr>
          <p:cNvPr id="3" name="2 Marcador de contenido"/>
          <p:cNvSpPr>
            <a:spLocks noGrp="1"/>
          </p:cNvSpPr>
          <p:nvPr>
            <p:ph idx="1"/>
          </p:nvPr>
        </p:nvSpPr>
        <p:spPr>
          <a:xfrm>
            <a:off x="457200" y="1752600"/>
            <a:ext cx="8229600" cy="4844752"/>
          </a:xfrm>
        </p:spPr>
        <p:txBody>
          <a:bodyPr>
            <a:normAutofit fontScale="85000" lnSpcReduction="20000"/>
          </a:bodyPr>
          <a:lstStyle/>
          <a:p>
            <a:pPr marL="114300" indent="0" algn="ctr">
              <a:buNone/>
            </a:pPr>
            <a:r>
              <a:rPr lang="es-CO" dirty="0" smtClean="0"/>
              <a:t>En </a:t>
            </a:r>
            <a:r>
              <a:rPr lang="es-CO" dirty="0"/>
              <a:t>varios pasajes el Ángel del SEÑOR es identificado como Dios o como Jehová, el Único verdadero Dios. Sin embargo, en algunos de estos mismos pasajes el Ángel del SEÑOR es visto como distinto de Dios</a:t>
            </a:r>
            <a:r>
              <a:rPr lang="es-CO" dirty="0" smtClean="0"/>
              <a:t>.</a:t>
            </a:r>
          </a:p>
          <a:p>
            <a:pPr marL="114300" indent="0" algn="ctr">
              <a:buNone/>
            </a:pPr>
            <a:r>
              <a:rPr lang="es-CO" dirty="0" smtClean="0"/>
              <a:t> </a:t>
            </a:r>
          </a:p>
          <a:p>
            <a:pPr marL="114300" indent="0" algn="ctr">
              <a:buNone/>
            </a:pPr>
            <a:r>
              <a:rPr lang="es-CO" sz="2600" b="1" dirty="0" smtClean="0"/>
              <a:t>¿</a:t>
            </a:r>
            <a:r>
              <a:rPr lang="es-CO" sz="2600" b="1" dirty="0"/>
              <a:t>Cómo puede ÉL ser Dios y, sin embargo, ser distinto </a:t>
            </a:r>
            <a:r>
              <a:rPr lang="es-CO" sz="2600" b="1" dirty="0" smtClean="0"/>
              <a:t>de </a:t>
            </a:r>
            <a:r>
              <a:rPr lang="es-CO" sz="2600" b="1" dirty="0"/>
              <a:t>Dios</a:t>
            </a:r>
            <a:r>
              <a:rPr lang="es-CO" sz="2600" b="1" dirty="0" smtClean="0"/>
              <a:t>?</a:t>
            </a:r>
          </a:p>
          <a:p>
            <a:pPr marL="114300" indent="0" algn="ctr">
              <a:buNone/>
            </a:pPr>
            <a:r>
              <a:rPr lang="es-CO" dirty="0" smtClean="0"/>
              <a:t> </a:t>
            </a:r>
            <a:r>
              <a:rPr lang="es-CO" dirty="0"/>
              <a:t>En el Nuevo Testamento enfrentamos la misma pregunta: </a:t>
            </a:r>
            <a:r>
              <a:rPr lang="es-CO" sz="2800" b="1" dirty="0"/>
              <a:t>¿cómo puede Jesucristo ser Dios y, sin embargo, ser distinto de Dios</a:t>
            </a:r>
            <a:r>
              <a:rPr lang="es-CO" sz="2800" b="1" dirty="0" smtClean="0"/>
              <a:t>?</a:t>
            </a:r>
          </a:p>
          <a:p>
            <a:pPr marL="114300" indent="0" algn="ctr">
              <a:buNone/>
            </a:pPr>
            <a:r>
              <a:rPr lang="es-CO" dirty="0" smtClean="0"/>
              <a:t> </a:t>
            </a:r>
            <a:r>
              <a:rPr lang="es-CO" dirty="0"/>
              <a:t>¿Cómo puede Jesucristo estar “con Dios” y ser identificado al mismo tiempo como Dios (ver </a:t>
            </a:r>
            <a:r>
              <a:rPr lang="es-CO" dirty="0">
                <a:solidFill>
                  <a:srgbClr val="FF0000"/>
                </a:solidFill>
              </a:rPr>
              <a:t>Juan 1:1</a:t>
            </a:r>
            <a:r>
              <a:rPr lang="es-CO" dirty="0" smtClean="0"/>
              <a:t>)?</a:t>
            </a:r>
          </a:p>
          <a:p>
            <a:pPr marL="114300" indent="0" algn="ctr">
              <a:buNone/>
            </a:pPr>
            <a:r>
              <a:rPr lang="es-CO" dirty="0" smtClean="0"/>
              <a:t> </a:t>
            </a:r>
            <a:r>
              <a:rPr lang="es-CO" dirty="0"/>
              <a:t>Solo cuando entendemos la TRI-UNIDAD de Dios podemos responder satisfactoriamente a esas preguntas</a:t>
            </a:r>
            <a:r>
              <a:rPr lang="es-CO" dirty="0" smtClean="0"/>
              <a:t>.</a:t>
            </a:r>
          </a:p>
          <a:p>
            <a:pPr marL="114300" indent="0" algn="ctr">
              <a:buNone/>
            </a:pPr>
            <a:r>
              <a:rPr lang="es-CO" dirty="0" smtClean="0"/>
              <a:t> </a:t>
            </a:r>
            <a:r>
              <a:rPr lang="es-CO" sz="2600" b="1" dirty="0">
                <a:solidFill>
                  <a:srgbClr val="FF0000"/>
                </a:solidFill>
              </a:rPr>
              <a:t>Para un estudio detallado sobre el ANGEL DEL SEÑOR, ver nuestro estudio sobre La Deidad de Cristo</a:t>
            </a:r>
            <a:r>
              <a:rPr lang="es-CO" sz="2600" b="1" dirty="0" smtClean="0">
                <a:solidFill>
                  <a:srgbClr val="FF0000"/>
                </a:solidFill>
              </a:rPr>
              <a:t>.</a:t>
            </a:r>
            <a:endParaRPr lang="es-CO" sz="2600" b="1" dirty="0">
              <a:solidFill>
                <a:srgbClr val="FF0000"/>
              </a:solidFill>
            </a:endParaRPr>
          </a:p>
        </p:txBody>
      </p:sp>
    </p:spTree>
    <p:extLst>
      <p:ext uri="{BB962C8B-B14F-4D97-AF65-F5344CB8AC3E}">
        <p14:creationId xmlns:p14="http://schemas.microsoft.com/office/powerpoint/2010/main" val="6877676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80">
                                          <p:stCondLst>
                                            <p:cond delay="0"/>
                                          </p:stCondLst>
                                        </p:cTn>
                                        <p:tgtEl>
                                          <p:spTgt spid="3">
                                            <p:txEl>
                                              <p:pRg st="2" end="2"/>
                                            </p:txEl>
                                          </p:spTgt>
                                        </p:tgtEl>
                                      </p:cBhvr>
                                    </p:animEffect>
                                    <p:anim calcmode="lin" valueType="num">
                                      <p:cBhvr>
                                        <p:cTn id="15"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2" end="2"/>
                                            </p:txEl>
                                          </p:spTgt>
                                        </p:tgtEl>
                                      </p:cBhvr>
                                      <p:to x="100000" y="60000"/>
                                    </p:animScale>
                                    <p:animScale>
                                      <p:cBhvr>
                                        <p:cTn id="21" dur="166" decel="50000">
                                          <p:stCondLst>
                                            <p:cond delay="676"/>
                                          </p:stCondLst>
                                        </p:cTn>
                                        <p:tgtEl>
                                          <p:spTgt spid="3">
                                            <p:txEl>
                                              <p:pRg st="2" end="2"/>
                                            </p:txEl>
                                          </p:spTgt>
                                        </p:tgtEl>
                                      </p:cBhvr>
                                      <p:to x="100000" y="100000"/>
                                    </p:animScale>
                                    <p:animScale>
                                      <p:cBhvr>
                                        <p:cTn id="22" dur="26">
                                          <p:stCondLst>
                                            <p:cond delay="1312"/>
                                          </p:stCondLst>
                                        </p:cTn>
                                        <p:tgtEl>
                                          <p:spTgt spid="3">
                                            <p:txEl>
                                              <p:pRg st="2" end="2"/>
                                            </p:txEl>
                                          </p:spTgt>
                                        </p:tgtEl>
                                      </p:cBhvr>
                                      <p:to x="100000" y="80000"/>
                                    </p:animScale>
                                    <p:animScale>
                                      <p:cBhvr>
                                        <p:cTn id="23" dur="166" decel="50000">
                                          <p:stCondLst>
                                            <p:cond delay="1338"/>
                                          </p:stCondLst>
                                        </p:cTn>
                                        <p:tgtEl>
                                          <p:spTgt spid="3">
                                            <p:txEl>
                                              <p:pRg st="2" end="2"/>
                                            </p:txEl>
                                          </p:spTgt>
                                        </p:tgtEl>
                                      </p:cBhvr>
                                      <p:to x="100000" y="100000"/>
                                    </p:animScale>
                                    <p:animScale>
                                      <p:cBhvr>
                                        <p:cTn id="24" dur="26">
                                          <p:stCondLst>
                                            <p:cond delay="1642"/>
                                          </p:stCondLst>
                                        </p:cTn>
                                        <p:tgtEl>
                                          <p:spTgt spid="3">
                                            <p:txEl>
                                              <p:pRg st="2" end="2"/>
                                            </p:txEl>
                                          </p:spTgt>
                                        </p:tgtEl>
                                      </p:cBhvr>
                                      <p:to x="100000" y="90000"/>
                                    </p:animScale>
                                    <p:animScale>
                                      <p:cBhvr>
                                        <p:cTn id="25" dur="166" decel="50000">
                                          <p:stCondLst>
                                            <p:cond delay="1668"/>
                                          </p:stCondLst>
                                        </p:cTn>
                                        <p:tgtEl>
                                          <p:spTgt spid="3">
                                            <p:txEl>
                                              <p:pRg st="2" end="2"/>
                                            </p:txEl>
                                          </p:spTgt>
                                        </p:tgtEl>
                                      </p:cBhvr>
                                      <p:to x="100000" y="100000"/>
                                    </p:animScale>
                                    <p:animScale>
                                      <p:cBhvr>
                                        <p:cTn id="26" dur="26">
                                          <p:stCondLst>
                                            <p:cond delay="1808"/>
                                          </p:stCondLst>
                                        </p:cTn>
                                        <p:tgtEl>
                                          <p:spTgt spid="3">
                                            <p:txEl>
                                              <p:pRg st="2" end="2"/>
                                            </p:txEl>
                                          </p:spTgt>
                                        </p:tgtEl>
                                      </p:cBhvr>
                                      <p:to x="100000" y="95000"/>
                                    </p:animScale>
                                    <p:animScale>
                                      <p:cBhvr>
                                        <p:cTn id="27" dur="166" decel="50000">
                                          <p:stCondLst>
                                            <p:cond delay="1834"/>
                                          </p:stCondLst>
                                        </p:cTn>
                                        <p:tgtEl>
                                          <p:spTgt spid="3">
                                            <p:txEl>
                                              <p:pRg st="2" end="2"/>
                                            </p:txEl>
                                          </p:spTgt>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wipe(down)">
                                      <p:cBhvr>
                                        <p:cTn id="30" dur="580">
                                          <p:stCondLst>
                                            <p:cond delay="0"/>
                                          </p:stCondLst>
                                        </p:cTn>
                                        <p:tgtEl>
                                          <p:spTgt spid="3">
                                            <p:txEl>
                                              <p:pRg st="3" end="3"/>
                                            </p:txEl>
                                          </p:spTgt>
                                        </p:tgtEl>
                                      </p:cBhvr>
                                    </p:animEffect>
                                    <p:anim calcmode="lin" valueType="num">
                                      <p:cBhvr>
                                        <p:cTn id="31"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3" end="3"/>
                                            </p:txEl>
                                          </p:spTgt>
                                        </p:tgtEl>
                                      </p:cBhvr>
                                      <p:to x="100000" y="60000"/>
                                    </p:animScale>
                                    <p:animScale>
                                      <p:cBhvr>
                                        <p:cTn id="37" dur="166" decel="50000">
                                          <p:stCondLst>
                                            <p:cond delay="676"/>
                                          </p:stCondLst>
                                        </p:cTn>
                                        <p:tgtEl>
                                          <p:spTgt spid="3">
                                            <p:txEl>
                                              <p:pRg st="3" end="3"/>
                                            </p:txEl>
                                          </p:spTgt>
                                        </p:tgtEl>
                                      </p:cBhvr>
                                      <p:to x="100000" y="100000"/>
                                    </p:animScale>
                                    <p:animScale>
                                      <p:cBhvr>
                                        <p:cTn id="38" dur="26">
                                          <p:stCondLst>
                                            <p:cond delay="1312"/>
                                          </p:stCondLst>
                                        </p:cTn>
                                        <p:tgtEl>
                                          <p:spTgt spid="3">
                                            <p:txEl>
                                              <p:pRg st="3" end="3"/>
                                            </p:txEl>
                                          </p:spTgt>
                                        </p:tgtEl>
                                      </p:cBhvr>
                                      <p:to x="100000" y="80000"/>
                                    </p:animScale>
                                    <p:animScale>
                                      <p:cBhvr>
                                        <p:cTn id="39" dur="166" decel="50000">
                                          <p:stCondLst>
                                            <p:cond delay="1338"/>
                                          </p:stCondLst>
                                        </p:cTn>
                                        <p:tgtEl>
                                          <p:spTgt spid="3">
                                            <p:txEl>
                                              <p:pRg st="3" end="3"/>
                                            </p:txEl>
                                          </p:spTgt>
                                        </p:tgtEl>
                                      </p:cBhvr>
                                      <p:to x="100000" y="100000"/>
                                    </p:animScale>
                                    <p:animScale>
                                      <p:cBhvr>
                                        <p:cTn id="40" dur="26">
                                          <p:stCondLst>
                                            <p:cond delay="1642"/>
                                          </p:stCondLst>
                                        </p:cTn>
                                        <p:tgtEl>
                                          <p:spTgt spid="3">
                                            <p:txEl>
                                              <p:pRg st="3" end="3"/>
                                            </p:txEl>
                                          </p:spTgt>
                                        </p:tgtEl>
                                      </p:cBhvr>
                                      <p:to x="100000" y="90000"/>
                                    </p:animScale>
                                    <p:animScale>
                                      <p:cBhvr>
                                        <p:cTn id="41" dur="166" decel="50000">
                                          <p:stCondLst>
                                            <p:cond delay="1668"/>
                                          </p:stCondLst>
                                        </p:cTn>
                                        <p:tgtEl>
                                          <p:spTgt spid="3">
                                            <p:txEl>
                                              <p:pRg st="3" end="3"/>
                                            </p:txEl>
                                          </p:spTgt>
                                        </p:tgtEl>
                                      </p:cBhvr>
                                      <p:to x="100000" y="100000"/>
                                    </p:animScale>
                                    <p:animScale>
                                      <p:cBhvr>
                                        <p:cTn id="42" dur="26">
                                          <p:stCondLst>
                                            <p:cond delay="1808"/>
                                          </p:stCondLst>
                                        </p:cTn>
                                        <p:tgtEl>
                                          <p:spTgt spid="3">
                                            <p:txEl>
                                              <p:pRg st="3" end="3"/>
                                            </p:txEl>
                                          </p:spTgt>
                                        </p:tgtEl>
                                      </p:cBhvr>
                                      <p:to x="100000" y="95000"/>
                                    </p:animScale>
                                    <p:animScale>
                                      <p:cBhvr>
                                        <p:cTn id="43" dur="166" decel="50000">
                                          <p:stCondLst>
                                            <p:cond delay="1834"/>
                                          </p:stCondLst>
                                        </p:cTn>
                                        <p:tgtEl>
                                          <p:spTgt spid="3">
                                            <p:txEl>
                                              <p:pRg st="3" end="3"/>
                                            </p:txEl>
                                          </p:spTgt>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wipe(down)">
                                      <p:cBhvr>
                                        <p:cTn id="46" dur="580">
                                          <p:stCondLst>
                                            <p:cond delay="0"/>
                                          </p:stCondLst>
                                        </p:cTn>
                                        <p:tgtEl>
                                          <p:spTgt spid="3">
                                            <p:txEl>
                                              <p:pRg st="4" end="4"/>
                                            </p:txEl>
                                          </p:spTgt>
                                        </p:tgtEl>
                                      </p:cBhvr>
                                    </p:animEffect>
                                    <p:anim calcmode="lin" valueType="num">
                                      <p:cBhvr>
                                        <p:cTn id="47"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2" dur="26">
                                          <p:stCondLst>
                                            <p:cond delay="650"/>
                                          </p:stCondLst>
                                        </p:cTn>
                                        <p:tgtEl>
                                          <p:spTgt spid="3">
                                            <p:txEl>
                                              <p:pRg st="4" end="4"/>
                                            </p:txEl>
                                          </p:spTgt>
                                        </p:tgtEl>
                                      </p:cBhvr>
                                      <p:to x="100000" y="60000"/>
                                    </p:animScale>
                                    <p:animScale>
                                      <p:cBhvr>
                                        <p:cTn id="53" dur="166" decel="50000">
                                          <p:stCondLst>
                                            <p:cond delay="676"/>
                                          </p:stCondLst>
                                        </p:cTn>
                                        <p:tgtEl>
                                          <p:spTgt spid="3">
                                            <p:txEl>
                                              <p:pRg st="4" end="4"/>
                                            </p:txEl>
                                          </p:spTgt>
                                        </p:tgtEl>
                                      </p:cBhvr>
                                      <p:to x="100000" y="100000"/>
                                    </p:animScale>
                                    <p:animScale>
                                      <p:cBhvr>
                                        <p:cTn id="54" dur="26">
                                          <p:stCondLst>
                                            <p:cond delay="1312"/>
                                          </p:stCondLst>
                                        </p:cTn>
                                        <p:tgtEl>
                                          <p:spTgt spid="3">
                                            <p:txEl>
                                              <p:pRg st="4" end="4"/>
                                            </p:txEl>
                                          </p:spTgt>
                                        </p:tgtEl>
                                      </p:cBhvr>
                                      <p:to x="100000" y="80000"/>
                                    </p:animScale>
                                    <p:animScale>
                                      <p:cBhvr>
                                        <p:cTn id="55" dur="166" decel="50000">
                                          <p:stCondLst>
                                            <p:cond delay="1338"/>
                                          </p:stCondLst>
                                        </p:cTn>
                                        <p:tgtEl>
                                          <p:spTgt spid="3">
                                            <p:txEl>
                                              <p:pRg st="4" end="4"/>
                                            </p:txEl>
                                          </p:spTgt>
                                        </p:tgtEl>
                                      </p:cBhvr>
                                      <p:to x="100000" y="100000"/>
                                    </p:animScale>
                                    <p:animScale>
                                      <p:cBhvr>
                                        <p:cTn id="56" dur="26">
                                          <p:stCondLst>
                                            <p:cond delay="1642"/>
                                          </p:stCondLst>
                                        </p:cTn>
                                        <p:tgtEl>
                                          <p:spTgt spid="3">
                                            <p:txEl>
                                              <p:pRg st="4" end="4"/>
                                            </p:txEl>
                                          </p:spTgt>
                                        </p:tgtEl>
                                      </p:cBhvr>
                                      <p:to x="100000" y="90000"/>
                                    </p:animScale>
                                    <p:animScale>
                                      <p:cBhvr>
                                        <p:cTn id="57" dur="166" decel="50000">
                                          <p:stCondLst>
                                            <p:cond delay="1668"/>
                                          </p:stCondLst>
                                        </p:cTn>
                                        <p:tgtEl>
                                          <p:spTgt spid="3">
                                            <p:txEl>
                                              <p:pRg st="4" end="4"/>
                                            </p:txEl>
                                          </p:spTgt>
                                        </p:tgtEl>
                                      </p:cBhvr>
                                      <p:to x="100000" y="100000"/>
                                    </p:animScale>
                                    <p:animScale>
                                      <p:cBhvr>
                                        <p:cTn id="58" dur="26">
                                          <p:stCondLst>
                                            <p:cond delay="1808"/>
                                          </p:stCondLst>
                                        </p:cTn>
                                        <p:tgtEl>
                                          <p:spTgt spid="3">
                                            <p:txEl>
                                              <p:pRg st="4" end="4"/>
                                            </p:txEl>
                                          </p:spTgt>
                                        </p:tgtEl>
                                      </p:cBhvr>
                                      <p:to x="100000" y="95000"/>
                                    </p:animScale>
                                    <p:animScale>
                                      <p:cBhvr>
                                        <p:cTn id="59" dur="166" decel="50000">
                                          <p:stCondLst>
                                            <p:cond delay="1834"/>
                                          </p:stCondLst>
                                        </p:cTn>
                                        <p:tgtEl>
                                          <p:spTgt spid="3">
                                            <p:txEl>
                                              <p:pRg st="4" end="4"/>
                                            </p:txEl>
                                          </p:spTgt>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wipe(down)">
                                      <p:cBhvr>
                                        <p:cTn id="62" dur="580">
                                          <p:stCondLst>
                                            <p:cond delay="0"/>
                                          </p:stCondLst>
                                        </p:cTn>
                                        <p:tgtEl>
                                          <p:spTgt spid="3">
                                            <p:txEl>
                                              <p:pRg st="5" end="5"/>
                                            </p:txEl>
                                          </p:spTgt>
                                        </p:tgtEl>
                                      </p:cBhvr>
                                    </p:animEffect>
                                    <p:anim calcmode="lin" valueType="num">
                                      <p:cBhvr>
                                        <p:cTn id="63"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8" dur="26">
                                          <p:stCondLst>
                                            <p:cond delay="650"/>
                                          </p:stCondLst>
                                        </p:cTn>
                                        <p:tgtEl>
                                          <p:spTgt spid="3">
                                            <p:txEl>
                                              <p:pRg st="5" end="5"/>
                                            </p:txEl>
                                          </p:spTgt>
                                        </p:tgtEl>
                                      </p:cBhvr>
                                      <p:to x="100000" y="60000"/>
                                    </p:animScale>
                                    <p:animScale>
                                      <p:cBhvr>
                                        <p:cTn id="69" dur="166" decel="50000">
                                          <p:stCondLst>
                                            <p:cond delay="676"/>
                                          </p:stCondLst>
                                        </p:cTn>
                                        <p:tgtEl>
                                          <p:spTgt spid="3">
                                            <p:txEl>
                                              <p:pRg st="5" end="5"/>
                                            </p:txEl>
                                          </p:spTgt>
                                        </p:tgtEl>
                                      </p:cBhvr>
                                      <p:to x="100000" y="100000"/>
                                    </p:animScale>
                                    <p:animScale>
                                      <p:cBhvr>
                                        <p:cTn id="70" dur="26">
                                          <p:stCondLst>
                                            <p:cond delay="1312"/>
                                          </p:stCondLst>
                                        </p:cTn>
                                        <p:tgtEl>
                                          <p:spTgt spid="3">
                                            <p:txEl>
                                              <p:pRg st="5" end="5"/>
                                            </p:txEl>
                                          </p:spTgt>
                                        </p:tgtEl>
                                      </p:cBhvr>
                                      <p:to x="100000" y="80000"/>
                                    </p:animScale>
                                    <p:animScale>
                                      <p:cBhvr>
                                        <p:cTn id="71" dur="166" decel="50000">
                                          <p:stCondLst>
                                            <p:cond delay="1338"/>
                                          </p:stCondLst>
                                        </p:cTn>
                                        <p:tgtEl>
                                          <p:spTgt spid="3">
                                            <p:txEl>
                                              <p:pRg st="5" end="5"/>
                                            </p:txEl>
                                          </p:spTgt>
                                        </p:tgtEl>
                                      </p:cBhvr>
                                      <p:to x="100000" y="100000"/>
                                    </p:animScale>
                                    <p:animScale>
                                      <p:cBhvr>
                                        <p:cTn id="72" dur="26">
                                          <p:stCondLst>
                                            <p:cond delay="1642"/>
                                          </p:stCondLst>
                                        </p:cTn>
                                        <p:tgtEl>
                                          <p:spTgt spid="3">
                                            <p:txEl>
                                              <p:pRg st="5" end="5"/>
                                            </p:txEl>
                                          </p:spTgt>
                                        </p:tgtEl>
                                      </p:cBhvr>
                                      <p:to x="100000" y="90000"/>
                                    </p:animScale>
                                    <p:animScale>
                                      <p:cBhvr>
                                        <p:cTn id="73" dur="166" decel="50000">
                                          <p:stCondLst>
                                            <p:cond delay="1668"/>
                                          </p:stCondLst>
                                        </p:cTn>
                                        <p:tgtEl>
                                          <p:spTgt spid="3">
                                            <p:txEl>
                                              <p:pRg st="5" end="5"/>
                                            </p:txEl>
                                          </p:spTgt>
                                        </p:tgtEl>
                                      </p:cBhvr>
                                      <p:to x="100000" y="100000"/>
                                    </p:animScale>
                                    <p:animScale>
                                      <p:cBhvr>
                                        <p:cTn id="74" dur="26">
                                          <p:stCondLst>
                                            <p:cond delay="1808"/>
                                          </p:stCondLst>
                                        </p:cTn>
                                        <p:tgtEl>
                                          <p:spTgt spid="3">
                                            <p:txEl>
                                              <p:pRg st="5" end="5"/>
                                            </p:txEl>
                                          </p:spTgt>
                                        </p:tgtEl>
                                      </p:cBhvr>
                                      <p:to x="100000" y="95000"/>
                                    </p:animScale>
                                    <p:animScale>
                                      <p:cBhvr>
                                        <p:cTn id="75" dur="166" decel="50000">
                                          <p:stCondLst>
                                            <p:cond delay="1834"/>
                                          </p:stCondLst>
                                        </p:cTn>
                                        <p:tgtEl>
                                          <p:spTgt spid="3">
                                            <p:txEl>
                                              <p:pRg st="5" end="5"/>
                                            </p:txEl>
                                          </p:spTgt>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3">
                                            <p:txEl>
                                              <p:pRg st="6" end="6"/>
                                            </p:txEl>
                                          </p:spTgt>
                                        </p:tgtEl>
                                        <p:attrNameLst>
                                          <p:attrName>style.visibility</p:attrName>
                                        </p:attrNameLst>
                                      </p:cBhvr>
                                      <p:to>
                                        <p:strVal val="visible"/>
                                      </p:to>
                                    </p:set>
                                    <p:animEffect transition="in" filter="wipe(down)">
                                      <p:cBhvr>
                                        <p:cTn id="8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dirty="0"/>
              <a:t>En el </a:t>
            </a:r>
            <a:r>
              <a:rPr lang="es-CO" sz="2000" b="1" dirty="0">
                <a:solidFill>
                  <a:srgbClr val="FF0000"/>
                </a:solidFill>
              </a:rPr>
              <a:t>Salmo 45:6-7 </a:t>
            </a:r>
            <a:r>
              <a:rPr lang="es-CO" sz="2000" dirty="0"/>
              <a:t>se dirigen al Mesías como “Dios” [“Tu trono, oh Dios, es eterno y para siempre”] pero este mismo pasaje habla sobre el Dios del Mesías [“Por tanto te ungió Dios (el Mesías), el Dios tuyo”]. </a:t>
            </a:r>
          </a:p>
        </p:txBody>
      </p:sp>
      <p:sp>
        <p:nvSpPr>
          <p:cNvPr id="3" name="2 Marcador de contenido"/>
          <p:cNvSpPr>
            <a:spLocks noGrp="1"/>
          </p:cNvSpPr>
          <p:nvPr>
            <p:ph idx="1"/>
          </p:nvPr>
        </p:nvSpPr>
        <p:spPr>
          <a:xfrm>
            <a:off x="457200" y="1752600"/>
            <a:ext cx="8229600" cy="2324471"/>
          </a:xfrm>
        </p:spPr>
        <p:txBody>
          <a:bodyPr>
            <a:normAutofit lnSpcReduction="10000"/>
          </a:bodyPr>
          <a:lstStyle/>
          <a:p>
            <a:pPr marL="114300" indent="0" algn="ctr">
              <a:buNone/>
            </a:pPr>
            <a:r>
              <a:rPr lang="es-CO" dirty="0" smtClean="0"/>
              <a:t>Comparar </a:t>
            </a:r>
            <a:r>
              <a:rPr lang="es-CO" dirty="0">
                <a:solidFill>
                  <a:srgbClr val="FF0000"/>
                </a:solidFill>
              </a:rPr>
              <a:t>Hebreos 1:8 </a:t>
            </a:r>
            <a:r>
              <a:rPr lang="es-CO" dirty="0"/>
              <a:t>donde Dios deja muy en claro que en </a:t>
            </a:r>
            <a:r>
              <a:rPr lang="es-CO" dirty="0">
                <a:solidFill>
                  <a:srgbClr val="FF0000"/>
                </a:solidFill>
              </a:rPr>
              <a:t>el Salmo 45:6-7 </a:t>
            </a:r>
            <a:r>
              <a:rPr lang="es-CO" dirty="0"/>
              <a:t>Dios el Padre está hablando a Dios el Hijo. </a:t>
            </a:r>
            <a:endParaRPr lang="es-CO" dirty="0" smtClean="0"/>
          </a:p>
          <a:p>
            <a:pPr marL="114300" indent="0" algn="ctr">
              <a:buNone/>
            </a:pPr>
            <a:r>
              <a:rPr lang="es-CO" dirty="0" smtClean="0"/>
              <a:t>El </a:t>
            </a:r>
            <a:r>
              <a:rPr lang="es-CO" dirty="0"/>
              <a:t>Salmo </a:t>
            </a:r>
            <a:r>
              <a:rPr lang="es-CO" b="1" dirty="0">
                <a:solidFill>
                  <a:srgbClr val="FF0000"/>
                </a:solidFill>
              </a:rPr>
              <a:t>45:6-7</a:t>
            </a:r>
            <a:r>
              <a:rPr lang="es-CO" dirty="0"/>
              <a:t> es otro pasaje en que el Mesías es identificado como Dios pero también es presentado como siendo distinto de Dios</a:t>
            </a:r>
            <a:r>
              <a:rPr lang="es-CO" dirty="0" smtClean="0"/>
              <a:t>.</a:t>
            </a:r>
            <a:endParaRPr lang="es-CO" dirty="0"/>
          </a:p>
        </p:txBody>
      </p:sp>
      <p:sp>
        <p:nvSpPr>
          <p:cNvPr id="4" name="3 Rectángulo"/>
          <p:cNvSpPr/>
          <p:nvPr/>
        </p:nvSpPr>
        <p:spPr>
          <a:xfrm>
            <a:off x="323528" y="4293096"/>
            <a:ext cx="5040560" cy="1384995"/>
          </a:xfrm>
          <a:prstGeom prst="rect">
            <a:avLst/>
          </a:prstGeom>
        </p:spPr>
        <p:txBody>
          <a:bodyPr wrap="square">
            <a:spAutoFit/>
          </a:bodyPr>
          <a:lstStyle/>
          <a:p>
            <a:pPr algn="ctr"/>
            <a:r>
              <a:rPr lang="es-CO" sz="2800" b="1" i="1" dirty="0">
                <a:solidFill>
                  <a:srgbClr val="FF0000"/>
                </a:solidFill>
              </a:rPr>
              <a:t>Hay solo UN DIOS, pero hay diferenciación de  PERSONAS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005064"/>
            <a:ext cx="331236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81194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b="1" dirty="0">
                <a:solidFill>
                  <a:srgbClr val="FF0000"/>
                </a:solidFill>
              </a:rPr>
              <a:t>Salmo </a:t>
            </a:r>
            <a:r>
              <a:rPr lang="es-CO" sz="2400" b="1" dirty="0" smtClean="0">
                <a:solidFill>
                  <a:srgbClr val="FF0000"/>
                </a:solidFill>
              </a:rPr>
              <a:t>110:1</a:t>
            </a:r>
            <a:r>
              <a:rPr lang="es-CO" sz="2400" b="1" dirty="0" smtClean="0">
                <a:effectLst>
                  <a:outerShdw blurRad="38100" dist="38100" dir="2700000" algn="tl">
                    <a:srgbClr val="000000">
                      <a:alpha val="43137"/>
                    </a:srgbClr>
                  </a:outerShdw>
                </a:effectLst>
              </a:rPr>
              <a:t>. “Jehová </a:t>
            </a:r>
            <a:r>
              <a:rPr lang="es-CO" sz="2400" b="1" dirty="0">
                <a:effectLst>
                  <a:outerShdw blurRad="38100" dist="38100" dir="2700000" algn="tl">
                    <a:srgbClr val="000000">
                      <a:alpha val="43137"/>
                    </a:srgbClr>
                  </a:outerShdw>
                </a:effectLst>
              </a:rPr>
              <a:t>dijo a mi Señor.” David escribió este Salmo. </a:t>
            </a:r>
          </a:p>
        </p:txBody>
      </p:sp>
      <p:sp>
        <p:nvSpPr>
          <p:cNvPr id="3" name="2 Marcador de contenido"/>
          <p:cNvSpPr>
            <a:spLocks noGrp="1"/>
          </p:cNvSpPr>
          <p:nvPr>
            <p:ph idx="1"/>
          </p:nvPr>
        </p:nvSpPr>
        <p:spPr>
          <a:xfrm>
            <a:off x="457200" y="1752600"/>
            <a:ext cx="8229600" cy="4772744"/>
          </a:xfrm>
        </p:spPr>
        <p:txBody>
          <a:bodyPr>
            <a:normAutofit fontScale="92500" lnSpcReduction="10000"/>
          </a:bodyPr>
          <a:lstStyle/>
          <a:p>
            <a:pPr marL="114300" indent="0" algn="ctr">
              <a:buNone/>
            </a:pPr>
            <a:r>
              <a:rPr lang="es-CO" dirty="0" smtClean="0"/>
              <a:t>«</a:t>
            </a:r>
            <a:r>
              <a:rPr lang="es-CO" dirty="0" smtClean="0">
                <a:latin typeface="Agency FB" pitchFamily="34" charset="0"/>
              </a:rPr>
              <a:t>Jehová (</a:t>
            </a:r>
            <a:r>
              <a:rPr lang="es-CO" dirty="0" smtClean="0"/>
              <a:t>Dios</a:t>
            </a:r>
            <a:r>
              <a:rPr lang="es-CO" dirty="0" smtClean="0">
                <a:latin typeface="Agency FB" pitchFamily="34" charset="0"/>
              </a:rPr>
              <a:t>)</a:t>
            </a:r>
            <a:r>
              <a:rPr lang="es-CO" dirty="0" smtClean="0"/>
              <a:t> </a:t>
            </a:r>
            <a:r>
              <a:rPr lang="es-CO" dirty="0">
                <a:latin typeface="Agency FB" pitchFamily="34" charset="0"/>
              </a:rPr>
              <a:t>dijo a mi </a:t>
            </a:r>
            <a:r>
              <a:rPr lang="es-CO" dirty="0" smtClean="0">
                <a:latin typeface="Agency FB" pitchFamily="34" charset="0"/>
              </a:rPr>
              <a:t>Señor: </a:t>
            </a:r>
            <a:r>
              <a:rPr lang="es-CO" dirty="0" smtClean="0"/>
              <a:t>(Dios Hijo) </a:t>
            </a:r>
            <a:r>
              <a:rPr lang="es-CO" dirty="0" smtClean="0">
                <a:latin typeface="Agency FB" pitchFamily="34" charset="0"/>
              </a:rPr>
              <a:t>Siéntate a mi diestra, Hasta que ponga a tus enemigos por estrado de tus pies»</a:t>
            </a:r>
            <a:r>
              <a:rPr lang="es-CO" dirty="0" smtClean="0"/>
              <a:t>.” </a:t>
            </a:r>
            <a:r>
              <a:rPr lang="es-CO" dirty="0"/>
              <a:t>El Señor </a:t>
            </a:r>
            <a:r>
              <a:rPr lang="es-CO" dirty="0" smtClean="0"/>
              <a:t>era nada </a:t>
            </a:r>
            <a:r>
              <a:rPr lang="es-CO" dirty="0"/>
              <a:t>menos que </a:t>
            </a:r>
            <a:r>
              <a:rPr lang="es-CO" dirty="0" smtClean="0"/>
              <a:t>Dios (Hijo), </a:t>
            </a:r>
            <a:r>
              <a:rPr lang="es-CO" dirty="0"/>
              <a:t>y, sin embargo, en cierto sentido ÉL también era distinto de Jehová. </a:t>
            </a:r>
            <a:endParaRPr lang="es-CO" dirty="0" smtClean="0"/>
          </a:p>
          <a:p>
            <a:pPr marL="114300" indent="0" algn="ctr">
              <a:buNone/>
            </a:pPr>
            <a:r>
              <a:rPr lang="es-CO" dirty="0" smtClean="0"/>
              <a:t>En </a:t>
            </a:r>
            <a:r>
              <a:rPr lang="es-CO" dirty="0"/>
              <a:t>este pasaje, tal como vimos en Salmo 45:6-7, tenemos a Dios </a:t>
            </a:r>
            <a:r>
              <a:rPr lang="es-CO" dirty="0" smtClean="0"/>
              <a:t>(plural) hablando </a:t>
            </a:r>
            <a:r>
              <a:rPr lang="es-CO" dirty="0"/>
              <a:t>a </a:t>
            </a:r>
            <a:r>
              <a:rPr lang="es-CO" dirty="0" smtClean="0"/>
              <a:t>Dios (singular).</a:t>
            </a:r>
          </a:p>
          <a:p>
            <a:pPr marL="114300" indent="0" algn="ctr">
              <a:buNone/>
            </a:pPr>
            <a:endParaRPr lang="es-CO" dirty="0" smtClean="0"/>
          </a:p>
          <a:p>
            <a:pPr marL="114300" indent="0" algn="ctr">
              <a:buNone/>
            </a:pPr>
            <a:r>
              <a:rPr lang="es-CO" dirty="0" smtClean="0"/>
              <a:t> </a:t>
            </a:r>
            <a:r>
              <a:rPr lang="es-CO" dirty="0"/>
              <a:t>Comparar </a:t>
            </a:r>
            <a:r>
              <a:rPr lang="es-CO" dirty="0">
                <a:solidFill>
                  <a:srgbClr val="FF0000"/>
                </a:solidFill>
              </a:rPr>
              <a:t>Mateo 22:41-46</a:t>
            </a:r>
            <a:r>
              <a:rPr lang="es-CO" dirty="0"/>
              <a:t> donde Jesús pregunta cómo el Mesías podía ser ambas cosas, el Hijo de David y el Señor de David. </a:t>
            </a:r>
            <a:endParaRPr lang="es-CO" dirty="0" smtClean="0"/>
          </a:p>
          <a:p>
            <a:pPr marL="114300" indent="0" algn="ctr">
              <a:buNone/>
            </a:pPr>
            <a:r>
              <a:rPr lang="es-CO" b="1" dirty="0" smtClean="0">
                <a:solidFill>
                  <a:srgbClr val="FF0000"/>
                </a:solidFill>
              </a:rPr>
              <a:t>Romanos </a:t>
            </a:r>
            <a:r>
              <a:rPr lang="es-CO" b="1" dirty="0">
                <a:solidFill>
                  <a:srgbClr val="FF0000"/>
                </a:solidFill>
              </a:rPr>
              <a:t>1:3-4 </a:t>
            </a:r>
            <a:r>
              <a:rPr lang="es-CO" dirty="0"/>
              <a:t>contesta la pregunta. </a:t>
            </a:r>
            <a:r>
              <a:rPr lang="es-CO" b="1" dirty="0">
                <a:solidFill>
                  <a:srgbClr val="0070C0"/>
                </a:solidFill>
              </a:rPr>
              <a:t>En Su humanidad, </a:t>
            </a:r>
            <a:r>
              <a:rPr lang="es-CO" b="1" dirty="0" smtClean="0">
                <a:solidFill>
                  <a:srgbClr val="0070C0"/>
                </a:solidFill>
              </a:rPr>
              <a:t>(mi Señor) Él </a:t>
            </a:r>
            <a:r>
              <a:rPr lang="es-CO" b="1" dirty="0">
                <a:solidFill>
                  <a:srgbClr val="0070C0"/>
                </a:solidFill>
              </a:rPr>
              <a:t>era el Hijo de David, porque vino del linaje de David. </a:t>
            </a:r>
            <a:r>
              <a:rPr lang="es-CO" b="1" dirty="0" smtClean="0">
                <a:solidFill>
                  <a:srgbClr val="0070C0"/>
                </a:solidFill>
              </a:rPr>
              <a:t>Pero en </a:t>
            </a:r>
            <a:r>
              <a:rPr lang="es-CO" b="1" dirty="0">
                <a:solidFill>
                  <a:srgbClr val="0070C0"/>
                </a:solidFill>
              </a:rPr>
              <a:t>Su divinidad, </a:t>
            </a:r>
            <a:r>
              <a:rPr lang="es-CO" b="1" dirty="0" smtClean="0">
                <a:solidFill>
                  <a:srgbClr val="0070C0"/>
                </a:solidFill>
              </a:rPr>
              <a:t>(mi Señor) era, </a:t>
            </a:r>
            <a:r>
              <a:rPr lang="es-CO" b="1" dirty="0">
                <a:solidFill>
                  <a:srgbClr val="0070C0"/>
                </a:solidFill>
              </a:rPr>
              <a:t>el Señor de David, porque ÉL era el Hijo de Dios</a:t>
            </a:r>
            <a:r>
              <a:rPr lang="es-CO" b="1" dirty="0" smtClean="0">
                <a:solidFill>
                  <a:srgbClr val="0070C0"/>
                </a:solidFill>
              </a:rPr>
              <a:t>.</a:t>
            </a:r>
            <a:r>
              <a:rPr lang="es-CO" b="1" dirty="0">
                <a:solidFill>
                  <a:srgbClr val="0070C0"/>
                </a:solidFill>
              </a:rPr>
              <a:t> </a:t>
            </a:r>
          </a:p>
        </p:txBody>
      </p:sp>
    </p:spTree>
    <p:extLst>
      <p:ext uri="{BB962C8B-B14F-4D97-AF65-F5344CB8AC3E}">
        <p14:creationId xmlns:p14="http://schemas.microsoft.com/office/powerpoint/2010/main" val="31925760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dirty="0" smtClean="0"/>
              <a:t>Hay dos textos en el A. Testamento que sugieren que dios tiene un hijo: </a:t>
            </a:r>
            <a:br>
              <a:rPr lang="es-CO" sz="2000" dirty="0" smtClean="0"/>
            </a:br>
            <a:r>
              <a:rPr lang="es-CO" sz="2000" dirty="0" smtClean="0">
                <a:solidFill>
                  <a:srgbClr val="FF0000"/>
                </a:solidFill>
              </a:rPr>
              <a:t>Salmo </a:t>
            </a:r>
            <a:r>
              <a:rPr lang="es-CO" sz="2000" dirty="0">
                <a:solidFill>
                  <a:srgbClr val="FF0000"/>
                </a:solidFill>
              </a:rPr>
              <a:t>2:7</a:t>
            </a:r>
            <a:r>
              <a:rPr lang="es-CO" sz="2000" dirty="0" smtClean="0"/>
              <a:t>. «…. </a:t>
            </a:r>
            <a:r>
              <a:rPr lang="es-CO" sz="2000" dirty="0"/>
              <a:t>Jehová me ha dicho: Mi </a:t>
            </a:r>
            <a:r>
              <a:rPr lang="es-CO" sz="2000" dirty="0" smtClean="0"/>
              <a:t>hijo eres </a:t>
            </a:r>
            <a:r>
              <a:rPr lang="es-CO" sz="2000" dirty="0"/>
              <a:t>tú; </a:t>
            </a:r>
            <a:br>
              <a:rPr lang="es-CO" sz="2000" dirty="0"/>
            </a:br>
            <a:r>
              <a:rPr lang="es-CO" sz="2000" dirty="0"/>
              <a:t> Yo te engendré </a:t>
            </a:r>
            <a:r>
              <a:rPr lang="es-CO" sz="2000" dirty="0" smtClean="0"/>
              <a:t>hoy».</a:t>
            </a:r>
            <a:endParaRPr lang="es-CO" sz="2000" dirty="0"/>
          </a:p>
        </p:txBody>
      </p:sp>
      <p:sp>
        <p:nvSpPr>
          <p:cNvPr id="3" name="2 Marcador de contenido"/>
          <p:cNvSpPr>
            <a:spLocks noGrp="1"/>
          </p:cNvSpPr>
          <p:nvPr>
            <p:ph idx="1"/>
          </p:nvPr>
        </p:nvSpPr>
        <p:spPr>
          <a:xfrm>
            <a:off x="457200" y="1752600"/>
            <a:ext cx="8229600" cy="4772744"/>
          </a:xfrm>
          <a:blipFill>
            <a:blip r:embed="rId2"/>
            <a:tile tx="0" ty="0" sx="100000" sy="100000" flip="none" algn="tl"/>
          </a:blipFill>
        </p:spPr>
        <p:txBody>
          <a:bodyPr>
            <a:normAutofit fontScale="85000" lnSpcReduction="20000"/>
          </a:bodyPr>
          <a:lstStyle/>
          <a:p>
            <a:pPr marL="114300" indent="0" algn="ctr">
              <a:buNone/>
            </a:pPr>
            <a:r>
              <a:rPr lang="es-CO" dirty="0" smtClean="0"/>
              <a:t>Y </a:t>
            </a:r>
            <a:r>
              <a:rPr lang="es-CO" dirty="0"/>
              <a:t>en </a:t>
            </a:r>
            <a:r>
              <a:rPr lang="es-CO" dirty="0">
                <a:solidFill>
                  <a:srgbClr val="FF0000"/>
                </a:solidFill>
              </a:rPr>
              <a:t>Proverbios </a:t>
            </a:r>
            <a:r>
              <a:rPr lang="es-CO" dirty="0" smtClean="0">
                <a:solidFill>
                  <a:srgbClr val="FF0000"/>
                </a:solidFill>
              </a:rPr>
              <a:t>30:4</a:t>
            </a:r>
            <a:r>
              <a:rPr lang="es-CO" dirty="0">
                <a:solidFill>
                  <a:srgbClr val="FF0000"/>
                </a:solidFill>
              </a:rPr>
              <a:t>. </a:t>
            </a:r>
            <a:r>
              <a:rPr lang="es-CO" dirty="0" smtClean="0">
                <a:solidFill>
                  <a:schemeClr val="tx1"/>
                </a:solidFill>
              </a:rPr>
              <a:t>El profeta Agur pregunta en nombre de Dios: </a:t>
            </a:r>
            <a:r>
              <a:rPr lang="es-CO" dirty="0" smtClean="0">
                <a:solidFill>
                  <a:schemeClr val="tx1"/>
                </a:solidFill>
                <a:latin typeface="Agency FB" pitchFamily="34" charset="0"/>
              </a:rPr>
              <a:t>¿Quién </a:t>
            </a:r>
            <a:r>
              <a:rPr lang="es-CO" dirty="0">
                <a:solidFill>
                  <a:schemeClr val="tx1"/>
                </a:solidFill>
                <a:latin typeface="Agency FB" pitchFamily="34" charset="0"/>
              </a:rPr>
              <a:t>subió al cielo, y descendió</a:t>
            </a:r>
            <a:r>
              <a:rPr lang="es-CO" dirty="0" smtClean="0">
                <a:solidFill>
                  <a:schemeClr val="tx1"/>
                </a:solidFill>
                <a:latin typeface="Agency FB" pitchFamily="34" charset="0"/>
              </a:rPr>
              <a:t>? … </a:t>
            </a:r>
            <a:r>
              <a:rPr lang="es-CO" dirty="0">
                <a:solidFill>
                  <a:schemeClr val="tx1"/>
                </a:solidFill>
                <a:latin typeface="Agency FB" pitchFamily="34" charset="0"/>
              </a:rPr>
              <a:t>¿Cuál es su nombre, y </a:t>
            </a:r>
            <a:r>
              <a:rPr lang="es-CO" b="1" dirty="0">
                <a:solidFill>
                  <a:schemeClr val="tx1"/>
                </a:solidFill>
                <a:latin typeface="Agency FB" pitchFamily="34" charset="0"/>
              </a:rPr>
              <a:t>el nombre de su hijo</a:t>
            </a:r>
            <a:r>
              <a:rPr lang="es-CO" dirty="0">
                <a:solidFill>
                  <a:schemeClr val="tx1"/>
                </a:solidFill>
                <a:latin typeface="Agency FB" pitchFamily="34" charset="0"/>
              </a:rPr>
              <a:t>, si sabes? </a:t>
            </a:r>
            <a:endParaRPr lang="es-CO" dirty="0" smtClean="0">
              <a:solidFill>
                <a:schemeClr val="tx1"/>
              </a:solidFill>
              <a:latin typeface="Agency FB" pitchFamily="34" charset="0"/>
            </a:endParaRPr>
          </a:p>
          <a:p>
            <a:pPr marL="114300" indent="0" algn="ctr">
              <a:buNone/>
            </a:pPr>
            <a:r>
              <a:rPr lang="es-CO" dirty="0" smtClean="0"/>
              <a:t>Es así como el </a:t>
            </a:r>
            <a:r>
              <a:rPr lang="es-CO" dirty="0"/>
              <a:t>Antiguo Testamento sugiere que Dios tiene un Hijo y ellos (Dios y Su Hijo) son descritos como dos Personas separadas</a:t>
            </a:r>
            <a:r>
              <a:rPr lang="es-CO" dirty="0" smtClean="0"/>
              <a:t>.</a:t>
            </a:r>
          </a:p>
          <a:p>
            <a:pPr marL="114300" indent="0" algn="ctr">
              <a:buNone/>
            </a:pPr>
            <a:endParaRPr lang="es-CO" b="1" dirty="0" smtClean="0">
              <a:solidFill>
                <a:srgbClr val="FF0000"/>
              </a:solidFill>
            </a:endParaRPr>
          </a:p>
          <a:p>
            <a:pPr marL="114300" indent="0" algn="ctr">
              <a:buNone/>
            </a:pPr>
            <a:r>
              <a:rPr lang="es-CO" b="1" dirty="0" smtClean="0">
                <a:solidFill>
                  <a:srgbClr val="FF0000"/>
                </a:solidFill>
              </a:rPr>
              <a:t>Isaías </a:t>
            </a:r>
            <a:r>
              <a:rPr lang="es-CO" b="1" dirty="0">
                <a:solidFill>
                  <a:srgbClr val="FF0000"/>
                </a:solidFill>
              </a:rPr>
              <a:t>48:16</a:t>
            </a:r>
            <a:r>
              <a:rPr lang="es-CO" dirty="0"/>
              <a:t> sugiere que hay tres Personas: “</a:t>
            </a:r>
            <a:r>
              <a:rPr lang="es-CO" dirty="0">
                <a:latin typeface="Agency FB" pitchFamily="34" charset="0"/>
              </a:rPr>
              <a:t>Y ahora me envió </a:t>
            </a:r>
            <a:r>
              <a:rPr lang="es-CO" b="1" dirty="0">
                <a:latin typeface="Agency FB" pitchFamily="34" charset="0"/>
              </a:rPr>
              <a:t>Jehová</a:t>
            </a:r>
            <a:r>
              <a:rPr lang="es-CO" dirty="0">
                <a:latin typeface="Agency FB" pitchFamily="34" charset="0"/>
              </a:rPr>
              <a:t> el </a:t>
            </a:r>
            <a:r>
              <a:rPr lang="es-CO" b="1" dirty="0">
                <a:latin typeface="Agency FB" pitchFamily="34" charset="0"/>
              </a:rPr>
              <a:t>Señor</a:t>
            </a:r>
            <a:r>
              <a:rPr lang="es-CO" dirty="0">
                <a:latin typeface="Agency FB" pitchFamily="34" charset="0"/>
              </a:rPr>
              <a:t>, y </a:t>
            </a:r>
            <a:r>
              <a:rPr lang="es-CO" b="1" dirty="0">
                <a:latin typeface="Agency FB" pitchFamily="34" charset="0"/>
              </a:rPr>
              <a:t>Su Espíritu</a:t>
            </a:r>
            <a:r>
              <a:rPr lang="es-CO" dirty="0">
                <a:latin typeface="Agency FB" pitchFamily="34" charset="0"/>
              </a:rPr>
              <a:t>.</a:t>
            </a:r>
            <a:r>
              <a:rPr lang="es-CO" dirty="0"/>
              <a:t>” </a:t>
            </a:r>
            <a:endParaRPr lang="es-CO" dirty="0" smtClean="0"/>
          </a:p>
          <a:p>
            <a:pPr marL="114300" indent="0" algn="ctr">
              <a:buNone/>
            </a:pPr>
            <a:r>
              <a:rPr lang="es-CO" dirty="0" smtClean="0"/>
              <a:t>Aquí se nombran 3 personas:  (</a:t>
            </a:r>
            <a:r>
              <a:rPr lang="es-CO" b="1" dirty="0" smtClean="0">
                <a:solidFill>
                  <a:srgbClr val="FF0000"/>
                </a:solidFill>
              </a:rPr>
              <a:t>1</a:t>
            </a:r>
            <a:r>
              <a:rPr lang="es-CO" dirty="0" smtClean="0"/>
              <a:t>), </a:t>
            </a:r>
            <a:r>
              <a:rPr lang="es-CO" u="sng" dirty="0"/>
              <a:t>Jehová</a:t>
            </a:r>
            <a:r>
              <a:rPr lang="es-CO" dirty="0"/>
              <a:t> </a:t>
            </a:r>
            <a:r>
              <a:rPr lang="es-CO" dirty="0" smtClean="0"/>
              <a:t> (</a:t>
            </a:r>
            <a:r>
              <a:rPr lang="es-CO" b="1" dirty="0" smtClean="0">
                <a:solidFill>
                  <a:srgbClr val="FF0000"/>
                </a:solidFill>
              </a:rPr>
              <a:t>2</a:t>
            </a:r>
            <a:r>
              <a:rPr lang="es-CO" dirty="0" smtClean="0"/>
              <a:t>), el </a:t>
            </a:r>
            <a:r>
              <a:rPr lang="es-CO" u="sng" dirty="0" smtClean="0"/>
              <a:t>Señor, el Verbo, que se hizo carne </a:t>
            </a:r>
            <a:r>
              <a:rPr lang="es-CO" u="sng" dirty="0" smtClean="0">
                <a:solidFill>
                  <a:srgbClr val="FF0000"/>
                </a:solidFill>
              </a:rPr>
              <a:t>Juan 1:14</a:t>
            </a:r>
            <a:r>
              <a:rPr lang="es-CO" u="sng" dirty="0" smtClean="0"/>
              <a:t>,</a:t>
            </a:r>
            <a:r>
              <a:rPr lang="es-CO" dirty="0" smtClean="0"/>
              <a:t> y (</a:t>
            </a:r>
            <a:r>
              <a:rPr lang="es-CO" b="1" dirty="0" smtClean="0">
                <a:solidFill>
                  <a:srgbClr val="FF0000"/>
                </a:solidFill>
              </a:rPr>
              <a:t>3</a:t>
            </a:r>
            <a:r>
              <a:rPr lang="es-CO" dirty="0" smtClean="0"/>
              <a:t>) </a:t>
            </a:r>
            <a:r>
              <a:rPr lang="es-CO" dirty="0"/>
              <a:t>Su </a:t>
            </a:r>
            <a:r>
              <a:rPr lang="es-CO" u="sng" dirty="0"/>
              <a:t>Espíritu</a:t>
            </a:r>
            <a:r>
              <a:rPr lang="es-CO" dirty="0"/>
              <a:t>, </a:t>
            </a:r>
            <a:r>
              <a:rPr lang="es-CO" dirty="0" smtClean="0"/>
              <a:t>El Ayudador,» al Espíritu de verdad» </a:t>
            </a:r>
            <a:r>
              <a:rPr lang="es-CO" dirty="0" smtClean="0">
                <a:solidFill>
                  <a:srgbClr val="FF0000"/>
                </a:solidFill>
              </a:rPr>
              <a:t>Juan 15:16,17</a:t>
            </a:r>
            <a:r>
              <a:rPr lang="es-CO" dirty="0" smtClean="0"/>
              <a:t>.</a:t>
            </a:r>
          </a:p>
          <a:p>
            <a:pPr marL="114300" indent="0" algn="r">
              <a:buNone/>
            </a:pPr>
            <a:endParaRPr lang="es-CO" dirty="0" smtClean="0"/>
          </a:p>
          <a:p>
            <a:pPr marL="114300" indent="0" algn="ctr">
              <a:buNone/>
            </a:pPr>
            <a:r>
              <a:rPr lang="es-CO" dirty="0" smtClean="0"/>
              <a:t>Note que Jesús en Juan 14: 16,17, también nombra tres personas. «Yo», el que habla, el Hijo de Jehová, al «Padre» Jehová, y al «Espíritu» de Verdad. </a:t>
            </a:r>
            <a:endParaRPr lang="es-CO" dirty="0"/>
          </a:p>
        </p:txBody>
      </p:sp>
    </p:spTree>
    <p:extLst>
      <p:ext uri="{BB962C8B-B14F-4D97-AF65-F5344CB8AC3E}">
        <p14:creationId xmlns:p14="http://schemas.microsoft.com/office/powerpoint/2010/main" val="35623267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wheel(1)">
                                      <p:cBhvr>
                                        <p:cTn id="21"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solidFill>
                  <a:srgbClr val="FF0000"/>
                </a:solidFill>
              </a:rPr>
              <a:t>Isaías 61:1 </a:t>
            </a:r>
            <a:r>
              <a:rPr lang="es-CO" dirty="0"/>
              <a:t>también presenta a estas tres Personas: </a:t>
            </a:r>
          </a:p>
        </p:txBody>
      </p:sp>
      <p:sp>
        <p:nvSpPr>
          <p:cNvPr id="3" name="2 Marcador de contenido"/>
          <p:cNvSpPr>
            <a:spLocks noGrp="1"/>
          </p:cNvSpPr>
          <p:nvPr>
            <p:ph idx="1"/>
          </p:nvPr>
        </p:nvSpPr>
        <p:spPr>
          <a:xfrm>
            <a:off x="457200" y="1752600"/>
            <a:ext cx="8229600" cy="4700736"/>
          </a:xfrm>
        </p:spPr>
        <p:txBody>
          <a:bodyPr>
            <a:normAutofit/>
          </a:bodyPr>
          <a:lstStyle/>
          <a:p>
            <a:pPr marL="114300" indent="0" algn="ctr">
              <a:buNone/>
            </a:pPr>
            <a:endParaRPr lang="es-CO" dirty="0" smtClean="0"/>
          </a:p>
          <a:p>
            <a:pPr marL="114300" indent="0" algn="ctr">
              <a:buNone/>
            </a:pPr>
            <a:r>
              <a:rPr lang="es-CO" dirty="0" smtClean="0"/>
              <a:t>“</a:t>
            </a:r>
            <a:r>
              <a:rPr lang="es-CO" dirty="0">
                <a:latin typeface="Agency FB" pitchFamily="34" charset="0"/>
              </a:rPr>
              <a:t>El </a:t>
            </a:r>
            <a:r>
              <a:rPr lang="es-CO" b="1" u="sng" dirty="0">
                <a:latin typeface="Agency FB" pitchFamily="34" charset="0"/>
              </a:rPr>
              <a:t>Espíritu</a:t>
            </a:r>
            <a:r>
              <a:rPr lang="es-CO" dirty="0">
                <a:latin typeface="Agency FB" pitchFamily="34" charset="0"/>
              </a:rPr>
              <a:t> de </a:t>
            </a:r>
            <a:r>
              <a:rPr lang="es-CO" b="1" u="sng" dirty="0">
                <a:latin typeface="Agency FB" pitchFamily="34" charset="0"/>
              </a:rPr>
              <a:t>Jehová el Señor</a:t>
            </a:r>
            <a:r>
              <a:rPr lang="es-CO" b="1" dirty="0">
                <a:latin typeface="Agency FB" pitchFamily="34" charset="0"/>
              </a:rPr>
              <a:t> </a:t>
            </a:r>
            <a:r>
              <a:rPr lang="es-CO" dirty="0">
                <a:latin typeface="Agency FB" pitchFamily="34" charset="0"/>
              </a:rPr>
              <a:t>está sobre </a:t>
            </a:r>
            <a:r>
              <a:rPr lang="es-CO" b="1" u="sng" dirty="0">
                <a:latin typeface="Agency FB" pitchFamily="34" charset="0"/>
              </a:rPr>
              <a:t>M</a:t>
            </a:r>
            <a:r>
              <a:rPr lang="es-CO" dirty="0">
                <a:latin typeface="Agency FB" pitchFamily="34" charset="0"/>
              </a:rPr>
              <a:t>í </a:t>
            </a:r>
            <a:r>
              <a:rPr lang="es-CO" dirty="0"/>
              <a:t>(el Mesías), </a:t>
            </a:r>
            <a:r>
              <a:rPr lang="es-CO" dirty="0">
                <a:latin typeface="Agency FB" pitchFamily="34" charset="0"/>
              </a:rPr>
              <a:t>porque me ungió Jehová; me ha </a:t>
            </a:r>
            <a:r>
              <a:rPr lang="es-CO" dirty="0" smtClean="0">
                <a:latin typeface="Agency FB" pitchFamily="34" charset="0"/>
              </a:rPr>
              <a:t>enviado</a:t>
            </a:r>
            <a:r>
              <a:rPr lang="es-CO" dirty="0" smtClean="0"/>
              <a:t> </a:t>
            </a:r>
            <a:r>
              <a:rPr lang="es-CO" dirty="0">
                <a:latin typeface="Agency FB" pitchFamily="34" charset="0"/>
              </a:rPr>
              <a:t>a predicar buenas nuevas…” </a:t>
            </a:r>
            <a:endParaRPr lang="es-CO" dirty="0" smtClean="0">
              <a:latin typeface="Agency FB" pitchFamily="34" charset="0"/>
            </a:endParaRPr>
          </a:p>
          <a:p>
            <a:pPr marL="114300" indent="0" algn="ctr">
              <a:buNone/>
            </a:pPr>
            <a:endParaRPr lang="es-CO" dirty="0" smtClean="0"/>
          </a:p>
          <a:p>
            <a:pPr marL="114300" indent="0" algn="ctr">
              <a:buNone/>
            </a:pPr>
            <a:r>
              <a:rPr lang="es-CO" dirty="0" smtClean="0"/>
              <a:t>Otra </a:t>
            </a:r>
            <a:r>
              <a:rPr lang="es-CO" dirty="0"/>
              <a:t>vez tenemos: </a:t>
            </a:r>
            <a:r>
              <a:rPr lang="es-CO" b="1" dirty="0">
                <a:solidFill>
                  <a:srgbClr val="FF0000"/>
                </a:solidFill>
              </a:rPr>
              <a:t>1</a:t>
            </a:r>
            <a:r>
              <a:rPr lang="es-CO" dirty="0"/>
              <a:t>) el Señor (Jehová), </a:t>
            </a:r>
            <a:r>
              <a:rPr lang="es-CO" b="1" dirty="0">
                <a:solidFill>
                  <a:srgbClr val="FF0000"/>
                </a:solidFill>
              </a:rPr>
              <a:t>2</a:t>
            </a:r>
            <a:r>
              <a:rPr lang="es-CO" dirty="0"/>
              <a:t>) el Espíritu de Jehová el Señor, </a:t>
            </a:r>
            <a:r>
              <a:rPr lang="es-CO" b="1" dirty="0">
                <a:solidFill>
                  <a:srgbClr val="FF0000"/>
                </a:solidFill>
              </a:rPr>
              <a:t>3</a:t>
            </a:r>
            <a:r>
              <a:rPr lang="es-CO" dirty="0"/>
              <a:t>) </a:t>
            </a:r>
            <a:r>
              <a:rPr lang="es-CO" dirty="0" smtClean="0"/>
              <a:t>Mi </a:t>
            </a:r>
            <a:r>
              <a:rPr lang="es-CO" dirty="0"/>
              <a:t>(el Mesías). </a:t>
            </a:r>
            <a:endParaRPr lang="es-CO" dirty="0" smtClean="0"/>
          </a:p>
          <a:p>
            <a:pPr marL="114300" indent="0">
              <a:buNone/>
            </a:pPr>
            <a:endParaRPr lang="es-CO" dirty="0" smtClean="0"/>
          </a:p>
          <a:p>
            <a:pPr marL="114300" indent="0" algn="ctr">
              <a:buNone/>
            </a:pPr>
            <a:r>
              <a:rPr lang="es-CO" dirty="0" smtClean="0"/>
              <a:t>Nótese </a:t>
            </a:r>
            <a:r>
              <a:rPr lang="es-CO" dirty="0"/>
              <a:t>que los judíos reconocían que Isaías 61:1 se refería al Mesías (comparar </a:t>
            </a:r>
            <a:r>
              <a:rPr lang="es-CO" dirty="0">
                <a:solidFill>
                  <a:srgbClr val="FF0000"/>
                </a:solidFill>
              </a:rPr>
              <a:t>Lucas 4:16-30 </a:t>
            </a:r>
            <a:r>
              <a:rPr lang="es-CO" dirty="0"/>
              <a:t>donde los judíos se enojaron porque Jesús aplicó este pasaje Mesiánico a Sí Mismo</a:t>
            </a:r>
            <a:r>
              <a:rPr lang="es-CO" dirty="0" smtClean="0"/>
              <a:t>).</a:t>
            </a:r>
            <a:endParaRPr lang="es-CO" dirty="0"/>
          </a:p>
        </p:txBody>
      </p:sp>
    </p:spTree>
    <p:extLst>
      <p:ext uri="{BB962C8B-B14F-4D97-AF65-F5344CB8AC3E}">
        <p14:creationId xmlns:p14="http://schemas.microsoft.com/office/powerpoint/2010/main" val="20942596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solidFill>
                  <a:srgbClr val="FF0000"/>
                </a:solidFill>
              </a:rPr>
              <a:t>Isaías </a:t>
            </a:r>
            <a:r>
              <a:rPr lang="es-CO" dirty="0">
                <a:solidFill>
                  <a:srgbClr val="FF0000"/>
                </a:solidFill>
              </a:rPr>
              <a:t>63:9-10 </a:t>
            </a:r>
            <a:r>
              <a:rPr lang="es-CO" dirty="0"/>
              <a:t>también presenta a estas tres Personas divinas: </a:t>
            </a:r>
          </a:p>
        </p:txBody>
      </p:sp>
      <p:sp>
        <p:nvSpPr>
          <p:cNvPr id="3" name="2 Marcador de contenido"/>
          <p:cNvSpPr>
            <a:spLocks noGrp="1"/>
          </p:cNvSpPr>
          <p:nvPr>
            <p:ph idx="1"/>
          </p:nvPr>
        </p:nvSpPr>
        <p:spPr>
          <a:gradFill>
            <a:gsLst>
              <a:gs pos="0">
                <a:srgbClr val="FFEFD1"/>
              </a:gs>
              <a:gs pos="64999">
                <a:srgbClr val="F0EBD5"/>
              </a:gs>
              <a:gs pos="100000">
                <a:srgbClr val="D1C39F"/>
              </a:gs>
            </a:gsLst>
            <a:lin ang="5400000" scaled="0"/>
          </a:gradFill>
        </p:spPr>
        <p:txBody>
          <a:bodyPr/>
          <a:lstStyle/>
          <a:p>
            <a:pPr marL="114300" indent="0" algn="ctr">
              <a:buNone/>
            </a:pPr>
            <a:endParaRPr lang="es-CO" dirty="0" smtClean="0"/>
          </a:p>
          <a:p>
            <a:pPr marL="114300" indent="0" algn="ctr">
              <a:buNone/>
            </a:pPr>
            <a:r>
              <a:rPr lang="es-CO" dirty="0" smtClean="0"/>
              <a:t>“</a:t>
            </a:r>
            <a:r>
              <a:rPr lang="es-CO" dirty="0">
                <a:latin typeface="Agency FB" pitchFamily="34" charset="0"/>
              </a:rPr>
              <a:t>En toda angustia de ellos </a:t>
            </a:r>
            <a:r>
              <a:rPr lang="es-CO" b="1" u="sng" dirty="0">
                <a:latin typeface="Agency FB" pitchFamily="34" charset="0"/>
              </a:rPr>
              <a:t>ÉL</a:t>
            </a:r>
            <a:r>
              <a:rPr lang="es-CO" dirty="0">
                <a:latin typeface="Agency FB" pitchFamily="34" charset="0"/>
              </a:rPr>
              <a:t> fue angustiado, y el ángel de </a:t>
            </a:r>
            <a:r>
              <a:rPr lang="es-CO" b="1" u="sng" dirty="0">
                <a:latin typeface="Agency FB" pitchFamily="34" charset="0"/>
              </a:rPr>
              <a:t>Su</a:t>
            </a:r>
            <a:r>
              <a:rPr lang="es-CO" dirty="0">
                <a:latin typeface="Agency FB" pitchFamily="34" charset="0"/>
              </a:rPr>
              <a:t> faz los salvó; en Su amor y en </a:t>
            </a:r>
            <a:r>
              <a:rPr lang="es-CO" b="1" u="sng" dirty="0">
                <a:latin typeface="Agency FB" pitchFamily="34" charset="0"/>
              </a:rPr>
              <a:t>Su</a:t>
            </a:r>
            <a:r>
              <a:rPr lang="es-CO" dirty="0">
                <a:latin typeface="Agency FB" pitchFamily="34" charset="0"/>
              </a:rPr>
              <a:t> clemencia los redimió…mas ellos fueron rebeldes, e hicieron enojar </a:t>
            </a:r>
            <a:r>
              <a:rPr lang="es-CO" b="1" u="sng" dirty="0">
                <a:latin typeface="Agency FB" pitchFamily="34" charset="0"/>
              </a:rPr>
              <a:t>Su Santo Espíritu</a:t>
            </a:r>
            <a:r>
              <a:rPr lang="es-CO" dirty="0">
                <a:latin typeface="Agency FB" pitchFamily="34" charset="0"/>
              </a:rPr>
              <a:t>.” </a:t>
            </a:r>
            <a:endParaRPr lang="es-CO" dirty="0" smtClean="0">
              <a:latin typeface="Agency FB" pitchFamily="34" charset="0"/>
            </a:endParaRPr>
          </a:p>
          <a:p>
            <a:pPr marL="114300" indent="0">
              <a:buNone/>
            </a:pPr>
            <a:r>
              <a:rPr lang="es-CO" b="1" dirty="0" smtClean="0">
                <a:solidFill>
                  <a:srgbClr val="FF0000"/>
                </a:solidFill>
              </a:rPr>
              <a:t>1</a:t>
            </a:r>
            <a:r>
              <a:rPr lang="es-CO" dirty="0"/>
              <a:t>) Los pronombres </a:t>
            </a:r>
            <a:r>
              <a:rPr lang="es-CO" dirty="0" smtClean="0"/>
              <a:t>«</a:t>
            </a:r>
            <a:r>
              <a:rPr lang="es-CO" b="1" u="sng" dirty="0" smtClean="0"/>
              <a:t>ÉL fue angustiado</a:t>
            </a:r>
            <a:r>
              <a:rPr lang="es-CO" dirty="0" smtClean="0"/>
              <a:t>», según Isaías 53:3-6 se refiere al Hijo, y el Ángel de </a:t>
            </a:r>
            <a:r>
              <a:rPr lang="es-CO" sz="2800" b="1" u="sng" dirty="0" smtClean="0"/>
              <a:t>su</a:t>
            </a:r>
            <a:r>
              <a:rPr lang="es-CO" dirty="0" smtClean="0"/>
              <a:t> faz se refiere a la misma persona, al Hijo, </a:t>
            </a:r>
            <a:r>
              <a:rPr lang="es-CO" b="1" dirty="0" smtClean="0">
                <a:solidFill>
                  <a:srgbClr val="FF0000"/>
                </a:solidFill>
              </a:rPr>
              <a:t>2</a:t>
            </a:r>
            <a:r>
              <a:rPr lang="es-CO" dirty="0" smtClean="0"/>
              <a:t>) «</a:t>
            </a:r>
            <a:r>
              <a:rPr lang="es-CO" b="1" u="sng" dirty="0" smtClean="0"/>
              <a:t>Su</a:t>
            </a:r>
            <a:r>
              <a:rPr lang="es-CO" dirty="0" smtClean="0"/>
              <a:t>» dos veces, </a:t>
            </a:r>
            <a:r>
              <a:rPr lang="es-CO" dirty="0"/>
              <a:t>se refieren a Dios</a:t>
            </a:r>
            <a:r>
              <a:rPr lang="es-CO" dirty="0" smtClean="0"/>
              <a:t>, </a:t>
            </a:r>
            <a:r>
              <a:rPr lang="es-CO" dirty="0"/>
              <a:t>el </a:t>
            </a:r>
            <a:r>
              <a:rPr lang="es-CO" dirty="0" smtClean="0"/>
              <a:t>Padre, </a:t>
            </a:r>
            <a:r>
              <a:rPr lang="es-CO" b="1" dirty="0" smtClean="0">
                <a:solidFill>
                  <a:srgbClr val="FF0000"/>
                </a:solidFill>
              </a:rPr>
              <a:t>3</a:t>
            </a:r>
            <a:r>
              <a:rPr lang="es-CO" dirty="0" smtClean="0"/>
              <a:t>) Su </a:t>
            </a:r>
            <a:r>
              <a:rPr lang="es-CO" dirty="0"/>
              <a:t>Santo Espíritu se refiere obviamente al Espíritu Santo.</a:t>
            </a:r>
          </a:p>
          <a:p>
            <a:endParaRPr lang="es-CO" dirty="0"/>
          </a:p>
        </p:txBody>
      </p:sp>
    </p:spTree>
    <p:extLst>
      <p:ext uri="{BB962C8B-B14F-4D97-AF65-F5344CB8AC3E}">
        <p14:creationId xmlns:p14="http://schemas.microsoft.com/office/powerpoint/2010/main" val="94499469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3100" dirty="0" smtClean="0">
                <a:effectLst>
                  <a:outerShdw blurRad="38100" dist="38100" dir="2700000" algn="tl">
                    <a:srgbClr val="000000">
                      <a:alpha val="43137"/>
                    </a:srgbClr>
                  </a:outerShdw>
                </a:effectLst>
              </a:rPr>
              <a:t>El </a:t>
            </a:r>
            <a:r>
              <a:rPr lang="es-CO" sz="3100" dirty="0">
                <a:effectLst>
                  <a:outerShdw blurRad="38100" dist="38100" dir="2700000" algn="tl">
                    <a:srgbClr val="000000">
                      <a:alpha val="43137"/>
                    </a:srgbClr>
                  </a:outerShdw>
                </a:effectLst>
              </a:rPr>
              <a:t>Nuevo Testamento También Enseña la Unidad y Unicidad de Dios</a:t>
            </a:r>
            <a:br>
              <a:rPr lang="es-CO" sz="3100" dirty="0">
                <a:effectLst>
                  <a:outerShdw blurRad="38100" dist="38100" dir="2700000" algn="tl">
                    <a:srgbClr val="000000">
                      <a:alpha val="43137"/>
                    </a:srgbClr>
                  </a:outerShdw>
                </a:effectLst>
              </a:rPr>
            </a:br>
            <a:endParaRPr lang="es-CO"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752600"/>
            <a:ext cx="8229600" cy="4844752"/>
          </a:xfrm>
          <a:blipFill>
            <a:blip r:embed="rId2"/>
            <a:tile tx="0" ty="0" sx="100000" sy="100000" flip="none" algn="tl"/>
          </a:blipFill>
        </p:spPr>
        <p:txBody>
          <a:bodyPr>
            <a:normAutofit fontScale="85000" lnSpcReduction="20000"/>
          </a:bodyPr>
          <a:lstStyle/>
          <a:p>
            <a:pPr marL="114300" indent="0" algn="ctr">
              <a:buNone/>
            </a:pPr>
            <a:r>
              <a:rPr lang="es-CO" dirty="0" smtClean="0"/>
              <a:t>Así como </a:t>
            </a:r>
            <a:r>
              <a:rPr lang="es-CO" dirty="0"/>
              <a:t>l</a:t>
            </a:r>
            <a:r>
              <a:rPr lang="es-CO" dirty="0" smtClean="0"/>
              <a:t>a </a:t>
            </a:r>
            <a:r>
              <a:rPr lang="es-CO" dirty="0"/>
              <a:t>verdad fundamental de la unidad de Dios es enseñada claramente en el </a:t>
            </a:r>
            <a:r>
              <a:rPr lang="es-CO" dirty="0" smtClean="0"/>
              <a:t>Antiguo Testamento, también es presentada en el Nuevo </a:t>
            </a:r>
            <a:r>
              <a:rPr lang="es-CO" dirty="0"/>
              <a:t>Testamento. </a:t>
            </a:r>
            <a:endParaRPr lang="es-CO" dirty="0" smtClean="0"/>
          </a:p>
          <a:p>
            <a:pPr marL="114300" indent="0">
              <a:buNone/>
            </a:pPr>
            <a:endParaRPr lang="es-CO" dirty="0" smtClean="0"/>
          </a:p>
          <a:p>
            <a:pPr marL="114300" indent="0" algn="ctr">
              <a:buNone/>
            </a:pPr>
            <a:r>
              <a:rPr lang="es-CO" dirty="0" smtClean="0"/>
              <a:t>Quizá </a:t>
            </a:r>
            <a:r>
              <a:rPr lang="es-CO" dirty="0"/>
              <a:t>la declaración más clara del Nuevo Testamento de que hay un solo Dios viene de los labios de nuestro Salvador mismo: </a:t>
            </a:r>
            <a:r>
              <a:rPr lang="es-CO" dirty="0" smtClean="0"/>
              <a:t>“</a:t>
            </a:r>
            <a:r>
              <a:rPr lang="es-CO" sz="2800" dirty="0">
                <a:latin typeface="Agency FB" pitchFamily="34" charset="0"/>
              </a:rPr>
              <a:t>Y Jesús le respondió: El primer mandamiento de todos es: </a:t>
            </a:r>
            <a:r>
              <a:rPr lang="es-CO" sz="2800" b="1" dirty="0">
                <a:latin typeface="Agency FB" pitchFamily="34" charset="0"/>
              </a:rPr>
              <a:t>OYE ISRAEL; EL SEÑOR NUESTRO DIOS, EL SEÑOR</a:t>
            </a:r>
            <a:r>
              <a:rPr lang="es-CO" sz="2800" dirty="0">
                <a:latin typeface="Agency FB" pitchFamily="34" charset="0"/>
              </a:rPr>
              <a:t> </a:t>
            </a:r>
            <a:r>
              <a:rPr lang="es-CO" sz="2800" b="1" dirty="0">
                <a:latin typeface="Agency FB" pitchFamily="34" charset="0"/>
              </a:rPr>
              <a:t>UNO E</a:t>
            </a:r>
            <a:r>
              <a:rPr lang="es-CO" b="1" dirty="0"/>
              <a:t>S</a:t>
            </a:r>
            <a:r>
              <a:rPr lang="es-CO" dirty="0"/>
              <a:t>” </a:t>
            </a:r>
            <a:r>
              <a:rPr lang="es-CO" b="1" dirty="0">
                <a:solidFill>
                  <a:srgbClr val="FF0000"/>
                </a:solidFill>
              </a:rPr>
              <a:t>(Marcos 12:29</a:t>
            </a:r>
            <a:r>
              <a:rPr lang="es-CO" b="1" dirty="0" smtClean="0">
                <a:solidFill>
                  <a:srgbClr val="FF0000"/>
                </a:solidFill>
              </a:rPr>
              <a:t>).</a:t>
            </a:r>
          </a:p>
          <a:p>
            <a:pPr marL="114300" indent="0">
              <a:buNone/>
            </a:pPr>
            <a:endParaRPr lang="es-CO" dirty="0"/>
          </a:p>
          <a:p>
            <a:pPr marL="114300" indent="0" algn="ctr">
              <a:buNone/>
            </a:pPr>
            <a:r>
              <a:rPr lang="es-CO" dirty="0" smtClean="0"/>
              <a:t> </a:t>
            </a:r>
            <a:r>
              <a:rPr lang="es-CO" b="1" dirty="0">
                <a:solidFill>
                  <a:srgbClr val="0070C0"/>
                </a:solidFill>
              </a:rPr>
              <a:t>Muchos tratan de corromper la doctrina de la Trinidad </a:t>
            </a:r>
            <a:r>
              <a:rPr lang="es-CO" b="1" dirty="0" smtClean="0">
                <a:solidFill>
                  <a:srgbClr val="0070C0"/>
                </a:solidFill>
              </a:rPr>
              <a:t>(o sea la </a:t>
            </a:r>
            <a:r>
              <a:rPr lang="es-CO" b="1" dirty="0">
                <a:solidFill>
                  <a:srgbClr val="0070C0"/>
                </a:solidFill>
              </a:rPr>
              <a:t>naturaleza trina de Dios) acusando falsamente al pueblo de Dios de enseñar TRITEISMO, que hay TRES DIOSES. </a:t>
            </a:r>
            <a:endParaRPr lang="es-CO" b="1" dirty="0" smtClean="0">
              <a:solidFill>
                <a:srgbClr val="0070C0"/>
              </a:solidFill>
            </a:endParaRPr>
          </a:p>
          <a:p>
            <a:pPr marL="114300" indent="0" algn="ctr">
              <a:buNone/>
            </a:pPr>
            <a:r>
              <a:rPr lang="es-CO" dirty="0" smtClean="0"/>
              <a:t>El </a:t>
            </a:r>
            <a:r>
              <a:rPr lang="es-CO" dirty="0"/>
              <a:t>Señor Jesucristo dejó muy en claro que hay UN DIOS y SOLO UN DIOS. La Biblia no enseña en ninguna parte de que hay más de UN VERDADERO DIOS. Ambos Testamentos están de acuerdo en que hay un solo Dios</a:t>
            </a:r>
            <a:r>
              <a:rPr lang="es-CO" dirty="0" smtClean="0"/>
              <a:t>.</a:t>
            </a:r>
            <a:endParaRPr lang="es-CO" dirty="0"/>
          </a:p>
        </p:txBody>
      </p:sp>
    </p:spTree>
    <p:extLst>
      <p:ext uri="{BB962C8B-B14F-4D97-AF65-F5344CB8AC3E}">
        <p14:creationId xmlns:p14="http://schemas.microsoft.com/office/powerpoint/2010/main" val="198703071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1000"/>
                                        <p:tgtEl>
                                          <p:spTgt spid="3">
                                            <p:txEl>
                                              <p:pRg st="4" end="4"/>
                                            </p:txEl>
                                          </p:spTgt>
                                        </p:tgtEl>
                                      </p:cBhvr>
                                    </p:animEffect>
                                    <p:anim calcmode="lin" valueType="num">
                                      <p:cBhvr>
                                        <p:cTn id="1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1000"/>
                                        <p:tgtEl>
                                          <p:spTgt spid="3">
                                            <p:txEl>
                                              <p:pRg st="5" end="5"/>
                                            </p:txEl>
                                          </p:spTgt>
                                        </p:tgtEl>
                                      </p:cBhvr>
                                    </p:animEffect>
                                    <p:anim calcmode="lin" valueType="num">
                                      <p:cBhvr>
                                        <p:cTn id="2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smtClean="0"/>
              <a:t>El </a:t>
            </a:r>
            <a:r>
              <a:rPr lang="es-CO" dirty="0"/>
              <a:t>Nuevo Testamento enseña en otras partes que hay un solo Dios:</a:t>
            </a:r>
            <a:br>
              <a:rPr lang="es-CO" dirty="0"/>
            </a:br>
            <a:endParaRPr lang="es-CO" dirty="0"/>
          </a:p>
        </p:txBody>
      </p:sp>
      <p:sp>
        <p:nvSpPr>
          <p:cNvPr id="3" name="2 Marcador de contenido"/>
          <p:cNvSpPr>
            <a:spLocks noGrp="1"/>
          </p:cNvSpPr>
          <p:nvPr>
            <p:ph idx="1"/>
          </p:nvPr>
        </p:nvSpPr>
        <p:spPr>
          <a:xfrm>
            <a:off x="457200" y="1752600"/>
            <a:ext cx="8229600" cy="4844752"/>
          </a:xfrm>
        </p:spPr>
        <p:txBody>
          <a:bodyPr>
            <a:normAutofit/>
          </a:bodyPr>
          <a:lstStyle/>
          <a:p>
            <a:endParaRPr lang="es-CO" b="1" dirty="0" smtClean="0"/>
          </a:p>
          <a:p>
            <a:pPr marL="114300" indent="0">
              <a:buNone/>
            </a:pPr>
            <a:r>
              <a:rPr lang="es-CO" b="1" dirty="0" smtClean="0"/>
              <a:t>“</a:t>
            </a:r>
            <a:r>
              <a:rPr lang="es-CO" b="1" dirty="0"/>
              <a:t>Porque hay UN SOLO DIOS” </a:t>
            </a:r>
            <a:r>
              <a:rPr lang="es-CO" b="1" dirty="0">
                <a:solidFill>
                  <a:srgbClr val="FF0000"/>
                </a:solidFill>
              </a:rPr>
              <a:t>(1 Timoteo 2:5)</a:t>
            </a:r>
            <a:endParaRPr lang="es-CO" dirty="0">
              <a:solidFill>
                <a:srgbClr val="FF0000"/>
              </a:solidFill>
            </a:endParaRPr>
          </a:p>
          <a:p>
            <a:pPr marL="114300" indent="0">
              <a:buNone/>
            </a:pPr>
            <a:r>
              <a:rPr lang="es-CO" b="1" dirty="0"/>
              <a:t>“Sabemos que un ídolo nada es en el mundo, y que no hay más que un Dios….sólo hay UN DIOS” </a:t>
            </a:r>
            <a:r>
              <a:rPr lang="es-CO" b="1" dirty="0">
                <a:solidFill>
                  <a:srgbClr val="FF0000"/>
                </a:solidFill>
              </a:rPr>
              <a:t>(1 Corintios 8:4-6</a:t>
            </a:r>
            <a:r>
              <a:rPr lang="es-CO" b="1" dirty="0" smtClean="0">
                <a:solidFill>
                  <a:srgbClr val="FF0000"/>
                </a:solidFill>
              </a:rPr>
              <a:t>)</a:t>
            </a:r>
            <a:endParaRPr lang="es-CO" dirty="0"/>
          </a:p>
          <a:p>
            <a:endParaRPr lang="es-CO" dirty="0" smtClean="0"/>
          </a:p>
          <a:p>
            <a:pPr marL="114300" indent="0" algn="ctr">
              <a:buNone/>
            </a:pPr>
            <a:r>
              <a:rPr lang="es-CO" dirty="0" smtClean="0"/>
              <a:t>Pero a pesar de que hay «UN SOLO DIOS». En </a:t>
            </a:r>
            <a:r>
              <a:rPr lang="es-CO" dirty="0"/>
              <a:t>el Nuevo Testamento </a:t>
            </a:r>
            <a:r>
              <a:rPr lang="es-CO" dirty="0" smtClean="0"/>
              <a:t>aparecen </a:t>
            </a:r>
            <a:r>
              <a:rPr lang="es-CO" dirty="0"/>
              <a:t>Tres Personas, y Cada Una es Reconocida como </a:t>
            </a:r>
            <a:r>
              <a:rPr lang="es-CO" dirty="0" smtClean="0"/>
              <a:t>Dios, </a:t>
            </a:r>
            <a:r>
              <a:rPr lang="es-CO" dirty="0"/>
              <a:t>c</a:t>
            </a:r>
            <a:r>
              <a:rPr lang="es-CO" dirty="0" smtClean="0"/>
              <a:t>omo lo veremos enseguida.</a:t>
            </a:r>
            <a:r>
              <a:rPr lang="es-CO" dirty="0"/>
              <a:t> </a:t>
            </a:r>
          </a:p>
        </p:txBody>
      </p:sp>
    </p:spTree>
    <p:extLst>
      <p:ext uri="{BB962C8B-B14F-4D97-AF65-F5344CB8AC3E}">
        <p14:creationId xmlns:p14="http://schemas.microsoft.com/office/powerpoint/2010/main" val="355994866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400" b="1" dirty="0">
                <a:solidFill>
                  <a:srgbClr val="FF0000"/>
                </a:solidFill>
              </a:rPr>
              <a:t>1</a:t>
            </a:r>
            <a:r>
              <a:rPr lang="es-CO" dirty="0"/>
              <a:t>. Una es llamada “Dios el Padre” </a:t>
            </a:r>
            <a:r>
              <a:rPr lang="es-CO" dirty="0">
                <a:solidFill>
                  <a:srgbClr val="FF0000"/>
                </a:solidFill>
              </a:rPr>
              <a:t>(Juan 6:27).</a:t>
            </a:r>
            <a:endParaRPr lang="es-CO" dirty="0">
              <a:solidFill>
                <a:srgbClr val="FF0000"/>
              </a:solidFill>
            </a:endParaRPr>
          </a:p>
        </p:txBody>
      </p:sp>
      <p:sp>
        <p:nvSpPr>
          <p:cNvPr id="3" name="2 Marcador de contenido"/>
          <p:cNvSpPr>
            <a:spLocks noGrp="1"/>
          </p:cNvSpPr>
          <p:nvPr>
            <p:ph idx="1"/>
          </p:nvPr>
        </p:nvSpPr>
        <p:spPr>
          <a:xfrm>
            <a:off x="457200" y="1752600"/>
            <a:ext cx="8229600" cy="4772744"/>
          </a:xfrm>
        </p:spPr>
        <p:txBody>
          <a:bodyPr>
            <a:normAutofit fontScale="92500" lnSpcReduction="20000"/>
          </a:bodyPr>
          <a:lstStyle/>
          <a:p>
            <a:pPr marL="114300" indent="0" algn="ctr">
              <a:buNone/>
            </a:pPr>
            <a:r>
              <a:rPr lang="es-CO" sz="3400" b="1" dirty="0" smtClean="0">
                <a:solidFill>
                  <a:srgbClr val="FF0000"/>
                </a:solidFill>
              </a:rPr>
              <a:t>2</a:t>
            </a:r>
            <a:r>
              <a:rPr lang="es-CO" dirty="0"/>
              <a:t>. Otra es llamado “Dios el Hijo</a:t>
            </a:r>
            <a:r>
              <a:rPr lang="es-CO" dirty="0" smtClean="0"/>
              <a:t>”: “</a:t>
            </a:r>
            <a:r>
              <a:rPr lang="es-CO" dirty="0"/>
              <a:t>Mas del Hijo dice: </a:t>
            </a:r>
            <a:r>
              <a:rPr lang="es-CO" dirty="0" smtClean="0">
                <a:latin typeface="Agency FB" pitchFamily="34" charset="0"/>
              </a:rPr>
              <a:t>Tu </a:t>
            </a:r>
            <a:r>
              <a:rPr lang="es-CO" dirty="0">
                <a:latin typeface="Agency FB" pitchFamily="34" charset="0"/>
              </a:rPr>
              <a:t>trono, oh Dios, por el siglo del siglo</a:t>
            </a:r>
            <a:r>
              <a:rPr lang="es-CO" dirty="0"/>
              <a:t>” </a:t>
            </a:r>
            <a:r>
              <a:rPr lang="es-CO" dirty="0">
                <a:solidFill>
                  <a:srgbClr val="FF0000"/>
                </a:solidFill>
              </a:rPr>
              <a:t>(Hebreos 1:8). </a:t>
            </a:r>
            <a:endParaRPr lang="es-CO" dirty="0" smtClean="0">
              <a:solidFill>
                <a:srgbClr val="FF0000"/>
              </a:solidFill>
            </a:endParaRPr>
          </a:p>
          <a:p>
            <a:pPr marL="114300" indent="0" algn="ctr">
              <a:buNone/>
            </a:pPr>
            <a:r>
              <a:rPr lang="es-CO" dirty="0" smtClean="0"/>
              <a:t>Este </a:t>
            </a:r>
            <a:r>
              <a:rPr lang="es-CO" dirty="0"/>
              <a:t>pasaje se refiere al Hijo como Dios. </a:t>
            </a:r>
            <a:r>
              <a:rPr lang="es-CO" dirty="0" smtClean="0"/>
              <a:t>Si desea más información </a:t>
            </a:r>
            <a:r>
              <a:rPr lang="es-CO" dirty="0" smtClean="0">
                <a:solidFill>
                  <a:srgbClr val="FF0000"/>
                </a:solidFill>
              </a:rPr>
              <a:t>lea (Juan </a:t>
            </a:r>
            <a:r>
              <a:rPr lang="es-CO" dirty="0">
                <a:solidFill>
                  <a:srgbClr val="FF0000"/>
                </a:solidFill>
              </a:rPr>
              <a:t>1:1; Romanos 9:5; Tito 2:13; Juan 20:28 y 2 Pedro 1:1</a:t>
            </a:r>
            <a:r>
              <a:rPr lang="es-CO" dirty="0" smtClean="0">
                <a:solidFill>
                  <a:srgbClr val="FF0000"/>
                </a:solidFill>
              </a:rPr>
              <a:t>.</a:t>
            </a:r>
          </a:p>
          <a:p>
            <a:pPr marL="114300" indent="0" algn="ctr">
              <a:buNone/>
            </a:pPr>
            <a:r>
              <a:rPr lang="es-CO" sz="2800" b="1" dirty="0">
                <a:solidFill>
                  <a:srgbClr val="FF0000"/>
                </a:solidFill>
              </a:rPr>
              <a:t>3</a:t>
            </a:r>
            <a:r>
              <a:rPr lang="es-CO" dirty="0">
                <a:solidFill>
                  <a:schemeClr val="tx1"/>
                </a:solidFill>
              </a:rPr>
              <a:t>. La tercera Persona es el Espíritu Santo que también es identificada como </a:t>
            </a:r>
            <a:r>
              <a:rPr lang="es-CO" dirty="0" smtClean="0">
                <a:solidFill>
                  <a:schemeClr val="tx1"/>
                </a:solidFill>
              </a:rPr>
              <a:t>Dios: </a:t>
            </a:r>
          </a:p>
          <a:p>
            <a:pPr marL="114300" indent="0" algn="ctr">
              <a:buNone/>
            </a:pPr>
            <a:r>
              <a:rPr lang="es-CO" dirty="0">
                <a:solidFill>
                  <a:schemeClr val="tx1"/>
                </a:solidFill>
              </a:rPr>
              <a:t> </a:t>
            </a:r>
            <a:r>
              <a:rPr lang="es-CO" dirty="0" smtClean="0">
                <a:solidFill>
                  <a:schemeClr val="tx1"/>
                </a:solidFill>
              </a:rPr>
              <a:t>Hechos 5:3,4. Y </a:t>
            </a:r>
            <a:r>
              <a:rPr lang="es-CO" dirty="0">
                <a:solidFill>
                  <a:schemeClr val="tx1"/>
                </a:solidFill>
              </a:rPr>
              <a:t>dijo Pedro: Ananías, ¿por qué llenó Satanás tu corazón para que mintieses </a:t>
            </a:r>
            <a:r>
              <a:rPr lang="es-CO" b="1" u="sng" dirty="0">
                <a:solidFill>
                  <a:schemeClr val="tx1"/>
                </a:solidFill>
              </a:rPr>
              <a:t>al Espíritu Santo</a:t>
            </a:r>
            <a:r>
              <a:rPr lang="es-CO" dirty="0">
                <a:solidFill>
                  <a:schemeClr val="tx1"/>
                </a:solidFill>
              </a:rPr>
              <a:t>, y sustrajeses del precio de la heredad</a:t>
            </a:r>
            <a:r>
              <a:rPr lang="es-CO" dirty="0" smtClean="0">
                <a:solidFill>
                  <a:schemeClr val="tx1"/>
                </a:solidFill>
              </a:rPr>
              <a:t>? 4.…No </a:t>
            </a:r>
            <a:r>
              <a:rPr lang="es-CO" dirty="0">
                <a:solidFill>
                  <a:schemeClr val="tx1"/>
                </a:solidFill>
              </a:rPr>
              <a:t>has mentido a los hombres, sino a </a:t>
            </a:r>
            <a:r>
              <a:rPr lang="es-CO" b="1" u="sng" dirty="0">
                <a:solidFill>
                  <a:schemeClr val="tx1"/>
                </a:solidFill>
              </a:rPr>
              <a:t>Dios. </a:t>
            </a:r>
            <a:endParaRPr lang="es-CO" b="1" u="sng" dirty="0" smtClean="0">
              <a:solidFill>
                <a:schemeClr val="tx1"/>
              </a:solidFill>
            </a:endParaRPr>
          </a:p>
          <a:p>
            <a:pPr marL="114300" indent="0" algn="ctr">
              <a:buNone/>
            </a:pPr>
            <a:endParaRPr lang="es-CO" b="1" dirty="0" smtClean="0">
              <a:solidFill>
                <a:schemeClr val="tx1"/>
              </a:solidFill>
            </a:endParaRPr>
          </a:p>
          <a:p>
            <a:pPr marL="114300" indent="0" algn="ctr">
              <a:buNone/>
            </a:pPr>
            <a:r>
              <a:rPr lang="es-CO" b="1" dirty="0" smtClean="0">
                <a:solidFill>
                  <a:srgbClr val="FF0000"/>
                </a:solidFill>
              </a:rPr>
              <a:t>Pos tanto: El </a:t>
            </a:r>
            <a:r>
              <a:rPr lang="es-CO" b="1" dirty="0">
                <a:solidFill>
                  <a:srgbClr val="FF0000"/>
                </a:solidFill>
              </a:rPr>
              <a:t>Padre es Dios, el Hijo es Dios y el Espíritu Santo es Dios, pero hay solo UN DIOS. Hay un Dios, pero hay tres Personas:</a:t>
            </a:r>
          </a:p>
          <a:p>
            <a:pPr marL="114300" indent="0" algn="ctr">
              <a:buNone/>
            </a:pPr>
            <a:endParaRPr lang="es-CO" b="1" dirty="0" smtClean="0">
              <a:solidFill>
                <a:schemeClr val="tx1"/>
              </a:solidFill>
            </a:endParaRPr>
          </a:p>
          <a:p>
            <a:endParaRPr lang="es-CO" dirty="0"/>
          </a:p>
        </p:txBody>
      </p:sp>
    </p:spTree>
    <p:extLst>
      <p:ext uri="{BB962C8B-B14F-4D97-AF65-F5344CB8AC3E}">
        <p14:creationId xmlns:p14="http://schemas.microsoft.com/office/powerpoint/2010/main" val="14861930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2" end="2"/>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3" end="3"/>
                                            </p:txEl>
                                          </p:spTgt>
                                        </p:tgtEl>
                                      </p:cBhvr>
                                    </p:animEffect>
                                  </p:childTnLst>
                                </p:cTn>
                              </p:par>
                              <p:par>
                                <p:cTn id="31" presetID="31"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middletownbiblechurch.org/spanish/doctrine/trinity/imagen/image003-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40960"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98444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2700" dirty="0" smtClean="0">
                <a:effectLst>
                  <a:outerShdw blurRad="38100" dist="38100" dir="2700000" algn="tl">
                    <a:srgbClr val="000000">
                      <a:alpha val="43137"/>
                    </a:srgbClr>
                  </a:outerShdw>
                </a:effectLst>
              </a:rPr>
              <a:t>Cada </a:t>
            </a:r>
            <a:r>
              <a:rPr lang="es-CO" sz="2700" dirty="0">
                <a:effectLst>
                  <a:outerShdw blurRad="38100" dist="38100" dir="2700000" algn="tl">
                    <a:srgbClr val="000000">
                      <a:alpha val="43137"/>
                    </a:srgbClr>
                  </a:outerShdw>
                </a:effectLst>
              </a:rPr>
              <a:t>una de estas Tres Personas es Distinguida Claramente de las Otras Dos</a:t>
            </a:r>
            <a:br>
              <a:rPr lang="es-CO" sz="2700" dirty="0">
                <a:effectLst>
                  <a:outerShdw blurRad="38100" dist="38100" dir="2700000" algn="tl">
                    <a:srgbClr val="000000">
                      <a:alpha val="43137"/>
                    </a:srgbClr>
                  </a:outerShdw>
                </a:effectLst>
              </a:rPr>
            </a:br>
            <a:endParaRPr lang="es-CO"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179512" y="1752600"/>
            <a:ext cx="8784976" cy="4916760"/>
          </a:xfrm>
        </p:spPr>
        <p:txBody>
          <a:bodyPr>
            <a:normAutofit fontScale="85000" lnSpcReduction="20000"/>
          </a:bodyPr>
          <a:lstStyle/>
          <a:p>
            <a:pPr marL="114300" indent="0" algn="ctr">
              <a:buNone/>
            </a:pPr>
            <a:r>
              <a:rPr lang="es-CO" sz="2600" b="1" dirty="0" smtClean="0">
                <a:solidFill>
                  <a:schemeClr val="tx1"/>
                </a:solidFill>
              </a:rPr>
              <a:t>En la anunciación a la virgen María </a:t>
            </a:r>
            <a:r>
              <a:rPr lang="es-CO" sz="2600" b="1" dirty="0" smtClean="0">
                <a:solidFill>
                  <a:schemeClr val="tx1"/>
                </a:solidFill>
              </a:rPr>
              <a:t>se mencionan las tres personas:</a:t>
            </a:r>
          </a:p>
          <a:p>
            <a:pPr marL="114300" indent="0" algn="ctr">
              <a:buNone/>
            </a:pPr>
            <a:r>
              <a:rPr lang="es-CO" b="1" dirty="0" smtClean="0">
                <a:solidFill>
                  <a:srgbClr val="FF0000"/>
                </a:solidFill>
              </a:rPr>
              <a:t>Lucas 1:35</a:t>
            </a:r>
            <a:r>
              <a:rPr lang="es-CO" dirty="0" smtClean="0"/>
              <a:t>.“</a:t>
            </a:r>
            <a:r>
              <a:rPr lang="es-CO" dirty="0" smtClean="0">
                <a:latin typeface="Agency FB" pitchFamily="34" charset="0"/>
              </a:rPr>
              <a:t>El</a:t>
            </a:r>
            <a:r>
              <a:rPr lang="es-CO" dirty="0">
                <a:latin typeface="Agency FB" pitchFamily="34" charset="0"/>
              </a:rPr>
              <a:t> </a:t>
            </a:r>
            <a:r>
              <a:rPr lang="es-CO" b="1" dirty="0">
                <a:latin typeface="Agency FB" pitchFamily="34" charset="0"/>
              </a:rPr>
              <a:t>Espíritu Santo</a:t>
            </a:r>
            <a:r>
              <a:rPr lang="es-CO" dirty="0">
                <a:latin typeface="Agency FB" pitchFamily="34" charset="0"/>
              </a:rPr>
              <a:t> vendrá sobre ti, y el poder del </a:t>
            </a:r>
            <a:r>
              <a:rPr lang="es-CO" b="1" dirty="0">
                <a:latin typeface="Agency FB" pitchFamily="34" charset="0"/>
              </a:rPr>
              <a:t>Altísimo</a:t>
            </a:r>
            <a:r>
              <a:rPr lang="es-CO" dirty="0">
                <a:latin typeface="Agency FB" pitchFamily="34" charset="0"/>
              </a:rPr>
              <a:t> te cubrirá con su sombra; por lo cual también el Santo Ser que nacerá, será llamado </a:t>
            </a:r>
            <a:r>
              <a:rPr lang="es-CO" b="1" dirty="0">
                <a:latin typeface="Agency FB" pitchFamily="34" charset="0"/>
              </a:rPr>
              <a:t>Hijo de Dios</a:t>
            </a:r>
            <a:r>
              <a:rPr lang="es-CO" dirty="0">
                <a:latin typeface="Agency FB" pitchFamily="34" charset="0"/>
              </a:rPr>
              <a:t>.</a:t>
            </a:r>
            <a:r>
              <a:rPr lang="es-CO" dirty="0"/>
              <a:t>” </a:t>
            </a:r>
            <a:endParaRPr lang="es-CO" dirty="0" smtClean="0"/>
          </a:p>
          <a:p>
            <a:pPr marL="114300" indent="0" algn="ctr">
              <a:buNone/>
            </a:pPr>
            <a:endParaRPr lang="es-CO" dirty="0" smtClean="0"/>
          </a:p>
          <a:p>
            <a:pPr marL="114300" indent="0" algn="ctr">
              <a:buNone/>
            </a:pPr>
            <a:r>
              <a:rPr lang="es-CO" dirty="0" smtClean="0"/>
              <a:t>El </a:t>
            </a:r>
            <a:r>
              <a:rPr lang="es-CO" dirty="0"/>
              <a:t>término Altísimo era una bien conocida designación judía para Dios. </a:t>
            </a:r>
            <a:endParaRPr lang="es-CO" dirty="0" smtClean="0"/>
          </a:p>
          <a:p>
            <a:pPr marL="114300" indent="0" algn="ctr">
              <a:buNone/>
            </a:pPr>
            <a:endParaRPr lang="es-CO" dirty="0" smtClean="0"/>
          </a:p>
          <a:p>
            <a:pPr marL="114300" indent="0" algn="ctr">
              <a:buNone/>
            </a:pPr>
            <a:r>
              <a:rPr lang="es-CO" dirty="0" smtClean="0"/>
              <a:t>De </a:t>
            </a:r>
            <a:r>
              <a:rPr lang="es-CO" dirty="0"/>
              <a:t>modo que </a:t>
            </a:r>
            <a:r>
              <a:rPr lang="es-CO" dirty="0" smtClean="0"/>
              <a:t>tenemos aquí </a:t>
            </a:r>
            <a:r>
              <a:rPr lang="es-CO" dirty="0"/>
              <a:t>la Persona de Dios el Padre (“el Altísimo</a:t>
            </a:r>
            <a:r>
              <a:rPr lang="es-CO" dirty="0" smtClean="0"/>
              <a:t>”.</a:t>
            </a:r>
          </a:p>
          <a:p>
            <a:pPr marL="114300" indent="0" algn="ctr">
              <a:buNone/>
            </a:pPr>
            <a:r>
              <a:rPr lang="es-CO" dirty="0" smtClean="0"/>
              <a:t> </a:t>
            </a:r>
            <a:r>
              <a:rPr lang="es-CO" dirty="0"/>
              <a:t>L</a:t>
            </a:r>
            <a:r>
              <a:rPr lang="es-CO" dirty="0" smtClean="0"/>
              <a:t>a </a:t>
            </a:r>
            <a:r>
              <a:rPr lang="es-CO" dirty="0"/>
              <a:t>Persona de Dios el Espíritu </a:t>
            </a:r>
            <a:r>
              <a:rPr lang="es-CO" dirty="0" smtClean="0"/>
              <a:t>Santo</a:t>
            </a:r>
            <a:r>
              <a:rPr lang="es-CO" dirty="0"/>
              <a:t>.</a:t>
            </a:r>
            <a:endParaRPr lang="es-CO" dirty="0" smtClean="0"/>
          </a:p>
          <a:p>
            <a:pPr marL="114300" indent="0" algn="ctr">
              <a:buNone/>
            </a:pPr>
            <a:r>
              <a:rPr lang="es-CO" dirty="0" smtClean="0"/>
              <a:t> </a:t>
            </a:r>
            <a:r>
              <a:rPr lang="es-CO" dirty="0"/>
              <a:t>Y</a:t>
            </a:r>
            <a:r>
              <a:rPr lang="es-CO" dirty="0" smtClean="0"/>
              <a:t> </a:t>
            </a:r>
            <a:r>
              <a:rPr lang="es-CO" dirty="0"/>
              <a:t>la Persona de Dios el Hijo que estaba en proceso de venir en carne </a:t>
            </a:r>
            <a:r>
              <a:rPr lang="es-CO" dirty="0">
                <a:solidFill>
                  <a:srgbClr val="FF0000"/>
                </a:solidFill>
              </a:rPr>
              <a:t>(Juan 1:14). </a:t>
            </a:r>
            <a:endParaRPr lang="es-CO" dirty="0" smtClean="0">
              <a:solidFill>
                <a:srgbClr val="FF0000"/>
              </a:solidFill>
            </a:endParaRPr>
          </a:p>
          <a:p>
            <a:pPr marL="114300" indent="0" algn="ctr">
              <a:buNone/>
            </a:pPr>
            <a:r>
              <a:rPr lang="es-CO" dirty="0" smtClean="0"/>
              <a:t>Cada </a:t>
            </a:r>
            <a:r>
              <a:rPr lang="es-CO" dirty="0"/>
              <a:t>persona está claramente identificada.</a:t>
            </a:r>
          </a:p>
          <a:p>
            <a:pPr marL="114300" indent="0" algn="ctr">
              <a:buNone/>
            </a:pPr>
            <a:r>
              <a:rPr lang="es-CO" dirty="0"/>
              <a:t>Juan </a:t>
            </a:r>
            <a:r>
              <a:rPr lang="es-CO" dirty="0" smtClean="0"/>
              <a:t>14:16. “y</a:t>
            </a:r>
            <a:r>
              <a:rPr lang="es-CO" dirty="0"/>
              <a:t> </a:t>
            </a:r>
            <a:r>
              <a:rPr lang="es-CO" b="1" dirty="0"/>
              <a:t>Yo</a:t>
            </a:r>
            <a:r>
              <a:rPr lang="es-CO" dirty="0"/>
              <a:t> (Jesucristo, el Hijo) rogaré al </a:t>
            </a:r>
            <a:r>
              <a:rPr lang="es-CO" b="1" dirty="0"/>
              <a:t>Padre</a:t>
            </a:r>
            <a:r>
              <a:rPr lang="es-CO" dirty="0"/>
              <a:t>, y os dará </a:t>
            </a:r>
            <a:r>
              <a:rPr lang="es-CO" b="1" dirty="0"/>
              <a:t>otro Consolador</a:t>
            </a:r>
            <a:r>
              <a:rPr lang="es-CO" dirty="0"/>
              <a:t> (el Espíritu Santo</a:t>
            </a:r>
            <a:r>
              <a:rPr lang="es-CO" dirty="0" smtClean="0"/>
              <a:t>).”</a:t>
            </a:r>
            <a:endParaRPr lang="es-CO" dirty="0"/>
          </a:p>
        </p:txBody>
      </p:sp>
    </p:spTree>
    <p:extLst>
      <p:ext uri="{BB962C8B-B14F-4D97-AF65-F5344CB8AC3E}">
        <p14:creationId xmlns:p14="http://schemas.microsoft.com/office/powerpoint/2010/main" val="391486499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p:cTn id="3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wipe(down)">
                                      <p:cBhvr>
                                        <p:cTn id="45" dur="580">
                                          <p:stCondLst>
                                            <p:cond delay="0"/>
                                          </p:stCondLst>
                                        </p:cTn>
                                        <p:tgtEl>
                                          <p:spTgt spid="3">
                                            <p:txEl>
                                              <p:pRg st="8" end="8"/>
                                            </p:txEl>
                                          </p:spTgt>
                                        </p:tgtEl>
                                      </p:cBhvr>
                                    </p:animEffect>
                                    <p:anim calcmode="lin" valueType="num">
                                      <p:cBhvr>
                                        <p:cTn id="46"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51" dur="26">
                                          <p:stCondLst>
                                            <p:cond delay="650"/>
                                          </p:stCondLst>
                                        </p:cTn>
                                        <p:tgtEl>
                                          <p:spTgt spid="3">
                                            <p:txEl>
                                              <p:pRg st="8" end="8"/>
                                            </p:txEl>
                                          </p:spTgt>
                                        </p:tgtEl>
                                      </p:cBhvr>
                                      <p:to x="100000" y="60000"/>
                                    </p:animScale>
                                    <p:animScale>
                                      <p:cBhvr>
                                        <p:cTn id="52" dur="166" decel="50000">
                                          <p:stCondLst>
                                            <p:cond delay="676"/>
                                          </p:stCondLst>
                                        </p:cTn>
                                        <p:tgtEl>
                                          <p:spTgt spid="3">
                                            <p:txEl>
                                              <p:pRg st="8" end="8"/>
                                            </p:txEl>
                                          </p:spTgt>
                                        </p:tgtEl>
                                      </p:cBhvr>
                                      <p:to x="100000" y="100000"/>
                                    </p:animScale>
                                    <p:animScale>
                                      <p:cBhvr>
                                        <p:cTn id="53" dur="26">
                                          <p:stCondLst>
                                            <p:cond delay="1312"/>
                                          </p:stCondLst>
                                        </p:cTn>
                                        <p:tgtEl>
                                          <p:spTgt spid="3">
                                            <p:txEl>
                                              <p:pRg st="8" end="8"/>
                                            </p:txEl>
                                          </p:spTgt>
                                        </p:tgtEl>
                                      </p:cBhvr>
                                      <p:to x="100000" y="80000"/>
                                    </p:animScale>
                                    <p:animScale>
                                      <p:cBhvr>
                                        <p:cTn id="54" dur="166" decel="50000">
                                          <p:stCondLst>
                                            <p:cond delay="1338"/>
                                          </p:stCondLst>
                                        </p:cTn>
                                        <p:tgtEl>
                                          <p:spTgt spid="3">
                                            <p:txEl>
                                              <p:pRg st="8" end="8"/>
                                            </p:txEl>
                                          </p:spTgt>
                                        </p:tgtEl>
                                      </p:cBhvr>
                                      <p:to x="100000" y="100000"/>
                                    </p:animScale>
                                    <p:animScale>
                                      <p:cBhvr>
                                        <p:cTn id="55" dur="26">
                                          <p:stCondLst>
                                            <p:cond delay="1642"/>
                                          </p:stCondLst>
                                        </p:cTn>
                                        <p:tgtEl>
                                          <p:spTgt spid="3">
                                            <p:txEl>
                                              <p:pRg st="8" end="8"/>
                                            </p:txEl>
                                          </p:spTgt>
                                        </p:tgtEl>
                                      </p:cBhvr>
                                      <p:to x="100000" y="90000"/>
                                    </p:animScale>
                                    <p:animScale>
                                      <p:cBhvr>
                                        <p:cTn id="56" dur="166" decel="50000">
                                          <p:stCondLst>
                                            <p:cond delay="1668"/>
                                          </p:stCondLst>
                                        </p:cTn>
                                        <p:tgtEl>
                                          <p:spTgt spid="3">
                                            <p:txEl>
                                              <p:pRg st="8" end="8"/>
                                            </p:txEl>
                                          </p:spTgt>
                                        </p:tgtEl>
                                      </p:cBhvr>
                                      <p:to x="100000" y="100000"/>
                                    </p:animScale>
                                    <p:animScale>
                                      <p:cBhvr>
                                        <p:cTn id="57" dur="26">
                                          <p:stCondLst>
                                            <p:cond delay="1808"/>
                                          </p:stCondLst>
                                        </p:cTn>
                                        <p:tgtEl>
                                          <p:spTgt spid="3">
                                            <p:txEl>
                                              <p:pRg st="8" end="8"/>
                                            </p:txEl>
                                          </p:spTgt>
                                        </p:tgtEl>
                                      </p:cBhvr>
                                      <p:to x="100000" y="95000"/>
                                    </p:animScale>
                                    <p:animScale>
                                      <p:cBhvr>
                                        <p:cTn id="58" dur="166" decel="50000">
                                          <p:stCondLst>
                                            <p:cond delay="1834"/>
                                          </p:stCondLst>
                                        </p:cTn>
                                        <p:tgtEl>
                                          <p:spTgt spid="3">
                                            <p:txEl>
                                              <p:pRg st="8" end="8"/>
                                            </p:txEl>
                                          </p:spTgt>
                                        </p:tgtEl>
                                      </p:cBhvr>
                                      <p:to x="100000" y="100000"/>
                                    </p:animScale>
                                  </p:childTnLst>
                                </p:cTn>
                              </p:par>
                              <p:par>
                                <p:cTn id="59" presetID="26" presetClass="entr" presetSubtype="0" fill="hold" nodeType="with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Effect transition="in" filter="wipe(down)">
                                      <p:cBhvr>
                                        <p:cTn id="61" dur="580">
                                          <p:stCondLst>
                                            <p:cond delay="0"/>
                                          </p:stCondLst>
                                        </p:cTn>
                                        <p:tgtEl>
                                          <p:spTgt spid="3">
                                            <p:txEl>
                                              <p:pRg st="9" end="9"/>
                                            </p:txEl>
                                          </p:spTgt>
                                        </p:tgtEl>
                                      </p:cBhvr>
                                    </p:animEffect>
                                    <p:anim calcmode="lin" valueType="num">
                                      <p:cBhvr>
                                        <p:cTn id="62"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9" end="9"/>
                                            </p:txEl>
                                          </p:spTgt>
                                        </p:tgtEl>
                                      </p:cBhvr>
                                      <p:to x="100000" y="60000"/>
                                    </p:animScale>
                                    <p:animScale>
                                      <p:cBhvr>
                                        <p:cTn id="68" dur="166" decel="50000">
                                          <p:stCondLst>
                                            <p:cond delay="676"/>
                                          </p:stCondLst>
                                        </p:cTn>
                                        <p:tgtEl>
                                          <p:spTgt spid="3">
                                            <p:txEl>
                                              <p:pRg st="9" end="9"/>
                                            </p:txEl>
                                          </p:spTgt>
                                        </p:tgtEl>
                                      </p:cBhvr>
                                      <p:to x="100000" y="100000"/>
                                    </p:animScale>
                                    <p:animScale>
                                      <p:cBhvr>
                                        <p:cTn id="69" dur="26">
                                          <p:stCondLst>
                                            <p:cond delay="1312"/>
                                          </p:stCondLst>
                                        </p:cTn>
                                        <p:tgtEl>
                                          <p:spTgt spid="3">
                                            <p:txEl>
                                              <p:pRg st="9" end="9"/>
                                            </p:txEl>
                                          </p:spTgt>
                                        </p:tgtEl>
                                      </p:cBhvr>
                                      <p:to x="100000" y="80000"/>
                                    </p:animScale>
                                    <p:animScale>
                                      <p:cBhvr>
                                        <p:cTn id="70" dur="166" decel="50000">
                                          <p:stCondLst>
                                            <p:cond delay="1338"/>
                                          </p:stCondLst>
                                        </p:cTn>
                                        <p:tgtEl>
                                          <p:spTgt spid="3">
                                            <p:txEl>
                                              <p:pRg st="9" end="9"/>
                                            </p:txEl>
                                          </p:spTgt>
                                        </p:tgtEl>
                                      </p:cBhvr>
                                      <p:to x="100000" y="100000"/>
                                    </p:animScale>
                                    <p:animScale>
                                      <p:cBhvr>
                                        <p:cTn id="71" dur="26">
                                          <p:stCondLst>
                                            <p:cond delay="1642"/>
                                          </p:stCondLst>
                                        </p:cTn>
                                        <p:tgtEl>
                                          <p:spTgt spid="3">
                                            <p:txEl>
                                              <p:pRg st="9" end="9"/>
                                            </p:txEl>
                                          </p:spTgt>
                                        </p:tgtEl>
                                      </p:cBhvr>
                                      <p:to x="100000" y="90000"/>
                                    </p:animScale>
                                    <p:animScale>
                                      <p:cBhvr>
                                        <p:cTn id="72" dur="166" decel="50000">
                                          <p:stCondLst>
                                            <p:cond delay="1668"/>
                                          </p:stCondLst>
                                        </p:cTn>
                                        <p:tgtEl>
                                          <p:spTgt spid="3">
                                            <p:txEl>
                                              <p:pRg st="9" end="9"/>
                                            </p:txEl>
                                          </p:spTgt>
                                        </p:tgtEl>
                                      </p:cBhvr>
                                      <p:to x="100000" y="100000"/>
                                    </p:animScale>
                                    <p:animScale>
                                      <p:cBhvr>
                                        <p:cTn id="73" dur="26">
                                          <p:stCondLst>
                                            <p:cond delay="1808"/>
                                          </p:stCondLst>
                                        </p:cTn>
                                        <p:tgtEl>
                                          <p:spTgt spid="3">
                                            <p:txEl>
                                              <p:pRg st="9" end="9"/>
                                            </p:txEl>
                                          </p:spTgt>
                                        </p:tgtEl>
                                      </p:cBhvr>
                                      <p:to x="100000" y="95000"/>
                                    </p:animScale>
                                    <p:animScale>
                                      <p:cBhvr>
                                        <p:cTn id="74"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2700" b="1" dirty="0" smtClean="0">
                <a:solidFill>
                  <a:srgbClr val="FF0000"/>
                </a:solidFill>
              </a:rPr>
              <a:t/>
            </a:r>
            <a:br>
              <a:rPr lang="es-CO" sz="2700" b="1" dirty="0" smtClean="0">
                <a:solidFill>
                  <a:srgbClr val="FF0000"/>
                </a:solidFill>
              </a:rPr>
            </a:br>
            <a:r>
              <a:rPr lang="es-CO" sz="2700" b="1" dirty="0" smtClean="0">
                <a:solidFill>
                  <a:srgbClr val="FF0000"/>
                </a:solidFill>
              </a:rPr>
              <a:t>Juan 14:26.</a:t>
            </a:r>
            <a:r>
              <a:rPr lang="es-CO" sz="2700" dirty="0" smtClean="0"/>
              <a:t>“Mas</a:t>
            </a:r>
            <a:r>
              <a:rPr lang="es-CO" sz="2700" dirty="0"/>
              <a:t> el Consolador, el </a:t>
            </a:r>
            <a:r>
              <a:rPr lang="es-CO" sz="2700" b="1" u="sng" dirty="0"/>
              <a:t>Espíritu Santo</a:t>
            </a:r>
            <a:r>
              <a:rPr lang="es-CO" sz="2700" dirty="0"/>
              <a:t>, a quien el </a:t>
            </a:r>
            <a:r>
              <a:rPr lang="es-CO" sz="2700" b="1" u="sng" dirty="0"/>
              <a:t>Padre</a:t>
            </a:r>
            <a:r>
              <a:rPr lang="es-CO" sz="2700" dirty="0"/>
              <a:t> enviará en Mi </a:t>
            </a:r>
            <a:r>
              <a:rPr lang="es-CO" sz="2700" b="1" u="sng" dirty="0"/>
              <a:t>(Jesucristo, el Hijo) </a:t>
            </a:r>
            <a:r>
              <a:rPr lang="es-CO" sz="2700" dirty="0"/>
              <a:t>nombre…”</a:t>
            </a:r>
            <a:r>
              <a:rPr lang="es-CO" dirty="0"/>
              <a:t/>
            </a:r>
            <a:br>
              <a:rPr lang="es-CO" dirty="0"/>
            </a:br>
            <a:endParaRPr lang="es-CO" dirty="0"/>
          </a:p>
        </p:txBody>
      </p:sp>
      <p:sp>
        <p:nvSpPr>
          <p:cNvPr id="3" name="2 Marcador de contenido"/>
          <p:cNvSpPr>
            <a:spLocks noGrp="1"/>
          </p:cNvSpPr>
          <p:nvPr>
            <p:ph idx="1"/>
          </p:nvPr>
        </p:nvSpPr>
        <p:spPr>
          <a:xfrm>
            <a:off x="457200" y="1752600"/>
            <a:ext cx="8229600" cy="4772744"/>
          </a:xfrm>
          <a:solidFill>
            <a:schemeClr val="accent2">
              <a:lumMod val="20000"/>
              <a:lumOff val="80000"/>
            </a:schemeClr>
          </a:solidFill>
        </p:spPr>
        <p:txBody>
          <a:bodyPr>
            <a:normAutofit fontScale="92500" lnSpcReduction="20000"/>
          </a:bodyPr>
          <a:lstStyle/>
          <a:p>
            <a:pPr marL="114300" indent="0" algn="ctr">
              <a:buNone/>
            </a:pPr>
            <a:r>
              <a:rPr lang="es-CO" b="1" dirty="0" smtClean="0">
                <a:solidFill>
                  <a:srgbClr val="FF0000"/>
                </a:solidFill>
              </a:rPr>
              <a:t>Juan 15.26.</a:t>
            </a:r>
            <a:r>
              <a:rPr lang="es-CO" dirty="0" smtClean="0"/>
              <a:t>“</a:t>
            </a:r>
            <a:r>
              <a:rPr lang="es-CO" dirty="0" smtClean="0">
                <a:latin typeface="Agency FB" pitchFamily="34" charset="0"/>
              </a:rPr>
              <a:t>Pero </a:t>
            </a:r>
            <a:r>
              <a:rPr lang="es-CO" dirty="0">
                <a:latin typeface="Agency FB" pitchFamily="34" charset="0"/>
              </a:rPr>
              <a:t>cuando venga el </a:t>
            </a:r>
            <a:r>
              <a:rPr lang="es-CO" b="1" u="sng" dirty="0">
                <a:latin typeface="Agency FB" pitchFamily="34" charset="0"/>
              </a:rPr>
              <a:t>Consolador</a:t>
            </a:r>
            <a:r>
              <a:rPr lang="es-CO" dirty="0">
                <a:latin typeface="Agency FB" pitchFamily="34" charset="0"/>
              </a:rPr>
              <a:t>, a quien </a:t>
            </a:r>
            <a:r>
              <a:rPr lang="es-CO" b="1" u="sng" dirty="0">
                <a:latin typeface="Agency FB" pitchFamily="34" charset="0"/>
              </a:rPr>
              <a:t>Yo</a:t>
            </a:r>
            <a:r>
              <a:rPr lang="es-CO" dirty="0">
                <a:latin typeface="Agency FB" pitchFamily="34" charset="0"/>
              </a:rPr>
              <a:t> (el Hijo) os enviaré del </a:t>
            </a:r>
            <a:r>
              <a:rPr lang="es-CO" b="1" u="sng" dirty="0">
                <a:latin typeface="Agency FB" pitchFamily="34" charset="0"/>
              </a:rPr>
              <a:t>Padre</a:t>
            </a:r>
            <a:r>
              <a:rPr lang="es-CO" dirty="0">
                <a:latin typeface="Agency FB" pitchFamily="34" charset="0"/>
              </a:rPr>
              <a:t>, el </a:t>
            </a:r>
            <a:r>
              <a:rPr lang="es-CO" b="1" u="sng" dirty="0">
                <a:latin typeface="Agency FB" pitchFamily="34" charset="0"/>
              </a:rPr>
              <a:t>Espíritu</a:t>
            </a:r>
            <a:r>
              <a:rPr lang="es-CO" dirty="0">
                <a:latin typeface="Agency FB" pitchFamily="34" charset="0"/>
              </a:rPr>
              <a:t> de verdad, el cual procede del </a:t>
            </a:r>
            <a:r>
              <a:rPr lang="es-CO" b="1" u="sng" dirty="0">
                <a:latin typeface="Agency FB" pitchFamily="34" charset="0"/>
              </a:rPr>
              <a:t>Padre</a:t>
            </a:r>
            <a:r>
              <a:rPr lang="es-CO" dirty="0">
                <a:latin typeface="Agency FB" pitchFamily="34" charset="0"/>
              </a:rPr>
              <a:t>, </a:t>
            </a:r>
            <a:r>
              <a:rPr lang="es-CO" b="1" u="sng" dirty="0">
                <a:latin typeface="Agency FB" pitchFamily="34" charset="0"/>
              </a:rPr>
              <a:t>Él</a:t>
            </a:r>
            <a:r>
              <a:rPr lang="es-CO" dirty="0">
                <a:latin typeface="Agency FB" pitchFamily="34" charset="0"/>
              </a:rPr>
              <a:t> dará testimonio de </a:t>
            </a:r>
            <a:r>
              <a:rPr lang="es-CO" b="1" u="sng" dirty="0">
                <a:latin typeface="Agency FB" pitchFamily="34" charset="0"/>
              </a:rPr>
              <a:t>Mí</a:t>
            </a:r>
            <a:r>
              <a:rPr lang="es-CO" dirty="0">
                <a:latin typeface="Agency FB" pitchFamily="34" charset="0"/>
              </a:rPr>
              <a:t> (el Hijo</a:t>
            </a:r>
            <a:r>
              <a:rPr lang="es-CO" dirty="0" smtClean="0">
                <a:latin typeface="Agency FB" pitchFamily="34" charset="0"/>
              </a:rPr>
              <a:t>).”</a:t>
            </a:r>
          </a:p>
          <a:p>
            <a:pPr marL="114300" indent="0" algn="ctr">
              <a:buNone/>
            </a:pPr>
            <a:r>
              <a:rPr lang="es-CO" dirty="0" smtClean="0"/>
              <a:t>Note que en </a:t>
            </a:r>
            <a:r>
              <a:rPr lang="es-CO" dirty="0"/>
              <a:t>este corto versículo, el Padre es mencionado dos veces, el Hijo dos veces y el Espíritu Santo tres veces (contando los pronombres).</a:t>
            </a:r>
            <a:endParaRPr lang="es-CO" b="1" dirty="0">
              <a:solidFill>
                <a:srgbClr val="FF0000"/>
              </a:solidFill>
            </a:endParaRPr>
          </a:p>
          <a:p>
            <a:pPr marL="114300" indent="0" algn="ctr">
              <a:buNone/>
            </a:pPr>
            <a:r>
              <a:rPr lang="es-CO" b="1" dirty="0">
                <a:solidFill>
                  <a:srgbClr val="FF0000"/>
                </a:solidFill>
              </a:rPr>
              <a:t>Mateo </a:t>
            </a:r>
            <a:r>
              <a:rPr lang="es-CO" b="1" dirty="0" smtClean="0">
                <a:solidFill>
                  <a:srgbClr val="FF0000"/>
                </a:solidFill>
              </a:rPr>
              <a:t>3:16-17.</a:t>
            </a:r>
            <a:r>
              <a:rPr lang="es-CO" dirty="0" smtClean="0"/>
              <a:t>“</a:t>
            </a:r>
            <a:r>
              <a:rPr lang="es-CO" dirty="0" smtClean="0">
                <a:latin typeface="Agency FB" pitchFamily="34" charset="0"/>
              </a:rPr>
              <a:t>Y</a:t>
            </a:r>
            <a:r>
              <a:rPr lang="es-CO" dirty="0">
                <a:latin typeface="Agency FB" pitchFamily="34" charset="0"/>
              </a:rPr>
              <a:t> </a:t>
            </a:r>
            <a:r>
              <a:rPr lang="es-CO" b="1" u="sng" dirty="0">
                <a:latin typeface="Agency FB" pitchFamily="34" charset="0"/>
              </a:rPr>
              <a:t>Jesús,</a:t>
            </a:r>
            <a:r>
              <a:rPr lang="es-CO" dirty="0">
                <a:latin typeface="Agency FB" pitchFamily="34" charset="0"/>
              </a:rPr>
              <a:t> después que fue bautizado, subió luego del agua; y he aquí los cielos fueron abiertos, y vio al </a:t>
            </a:r>
            <a:r>
              <a:rPr lang="es-CO" b="1" u="sng" dirty="0">
                <a:latin typeface="Agency FB" pitchFamily="34" charset="0"/>
              </a:rPr>
              <a:t>Espíritu</a:t>
            </a:r>
            <a:r>
              <a:rPr lang="es-CO" dirty="0">
                <a:latin typeface="Agency FB" pitchFamily="34" charset="0"/>
              </a:rPr>
              <a:t> de Dios que descendía como paloma, y venía sobre él. Y hubo una voz de los cielos, que decía: Este es </a:t>
            </a:r>
            <a:r>
              <a:rPr lang="es-CO" b="1" u="sng" dirty="0">
                <a:latin typeface="Agency FB" pitchFamily="34" charset="0"/>
              </a:rPr>
              <a:t>Mi </a:t>
            </a:r>
            <a:r>
              <a:rPr lang="es-CO" dirty="0">
                <a:latin typeface="Agency FB" pitchFamily="34" charset="0"/>
              </a:rPr>
              <a:t>Hijo amado, en quien tengo complacencia</a:t>
            </a:r>
            <a:r>
              <a:rPr lang="es-CO" dirty="0" smtClean="0">
                <a:latin typeface="Agency FB" pitchFamily="34" charset="0"/>
              </a:rPr>
              <a:t>.”</a:t>
            </a:r>
          </a:p>
          <a:p>
            <a:pPr marL="114300" indent="0" algn="ctr">
              <a:buNone/>
            </a:pPr>
            <a:r>
              <a:rPr lang="es-CO" dirty="0" smtClean="0">
                <a:latin typeface="Agency FB" pitchFamily="34" charset="0"/>
              </a:rPr>
              <a:t> </a:t>
            </a:r>
            <a:r>
              <a:rPr lang="es-CO" dirty="0"/>
              <a:t>En este notable pasaje, Dios el Padre está hablando en forma audible desde el cielo; el Hijo de Dios acaba de ser bautizado en agua, el Espíritu de Dios desciende sobre Él como paloma. </a:t>
            </a:r>
            <a:endParaRPr lang="es-CO" dirty="0" smtClean="0"/>
          </a:p>
          <a:p>
            <a:pPr marL="114300" indent="0" algn="ctr">
              <a:buNone/>
            </a:pPr>
            <a:r>
              <a:rPr lang="es-CO" dirty="0" smtClean="0"/>
              <a:t>Note que tres </a:t>
            </a:r>
            <a:r>
              <a:rPr lang="es-CO" dirty="0"/>
              <a:t>Personas están haciendo cosas diferentes y son claramente distinguidos el uno del otro</a:t>
            </a:r>
            <a:r>
              <a:rPr lang="es-CO" dirty="0" smtClean="0"/>
              <a:t>.</a:t>
            </a:r>
            <a:endParaRPr lang="es-CO" dirty="0"/>
          </a:p>
        </p:txBody>
      </p:sp>
    </p:spTree>
    <p:extLst>
      <p:ext uri="{BB962C8B-B14F-4D97-AF65-F5344CB8AC3E}">
        <p14:creationId xmlns:p14="http://schemas.microsoft.com/office/powerpoint/2010/main" val="75814190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1" dur="500"/>
                                        <p:tgtEl>
                                          <p:spTgt spid="3">
                                            <p:txEl>
                                              <p:pRg st="2" end="2"/>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4" dur="500"/>
                                        <p:tgtEl>
                                          <p:spTgt spid="3">
                                            <p:txEl>
                                              <p:pRg st="3" end="3"/>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2800" b="1" dirty="0"/>
              <a:t>Nota: Algunos argumentan que hay una sola Persona bajo tres nombres. </a:t>
            </a:r>
          </a:p>
        </p:txBody>
      </p:sp>
      <p:sp>
        <p:nvSpPr>
          <p:cNvPr id="3" name="2 Marcador de contenido"/>
          <p:cNvSpPr>
            <a:spLocks noGrp="1"/>
          </p:cNvSpPr>
          <p:nvPr>
            <p:ph idx="1"/>
          </p:nvPr>
        </p:nvSpPr>
        <p:spPr>
          <a:xfrm>
            <a:off x="457200" y="1752601"/>
            <a:ext cx="8229600" cy="956320"/>
          </a:xfrm>
        </p:spPr>
        <p:txBody>
          <a:bodyPr/>
          <a:lstStyle/>
          <a:p>
            <a:pPr marL="114300" indent="0" algn="ctr">
              <a:buNone/>
            </a:pPr>
            <a:r>
              <a:rPr lang="es-CO" b="1" dirty="0" smtClean="0"/>
              <a:t>Este </a:t>
            </a:r>
            <a:r>
              <a:rPr lang="es-CO" b="1" dirty="0"/>
              <a:t>punto de vista es conocido como modalismo y a veces se refieren a eso como “solo Jesús”. </a:t>
            </a:r>
            <a:endParaRPr lang="es-CO" b="1" dirty="0" smtClean="0"/>
          </a:p>
        </p:txBody>
      </p:sp>
      <p:sp>
        <p:nvSpPr>
          <p:cNvPr id="4" name="3 Rectángulo"/>
          <p:cNvSpPr/>
          <p:nvPr/>
        </p:nvSpPr>
        <p:spPr>
          <a:xfrm>
            <a:off x="2627784" y="2780928"/>
            <a:ext cx="3816424" cy="4093428"/>
          </a:xfrm>
          <a:prstGeom prst="rect">
            <a:avLst/>
          </a:prstGeom>
        </p:spPr>
        <p:txBody>
          <a:bodyPr wrap="square">
            <a:spAutoFit/>
          </a:bodyPr>
          <a:lstStyle/>
          <a:p>
            <a:pPr algn="ctr"/>
            <a:r>
              <a:rPr lang="es-CO" sz="2000" b="1" dirty="0">
                <a:solidFill>
                  <a:srgbClr val="FF0000"/>
                </a:solidFill>
              </a:rPr>
              <a:t>El pasaje citado refuta claramente este error. El Hijo no es lo mismo que el Padre. El Espíritu no es lo mismo que el Hijo. Dios el Padre no murió por nuestros pecados en la cruz. El Hijo de Dios no descendió en el Día de Pentecostés. El Padre no apareció como paloma el día del bautismo de Cristo. El Hijo de Dios no dijo, “este es mi Hijo amado</a:t>
            </a:r>
            <a:r>
              <a:rPr lang="es-CO" sz="2000" b="1" dirty="0" smtClean="0">
                <a:solidFill>
                  <a:srgbClr val="FF0000"/>
                </a:solidFill>
              </a:rPr>
              <a:t>”.</a:t>
            </a:r>
            <a:endParaRPr lang="es-CO" sz="20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780929"/>
            <a:ext cx="252028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780930"/>
            <a:ext cx="2448272"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94891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1026"/>
                                        </p:tgtEl>
                                        <p:attrNameLst>
                                          <p:attrName>style.visibility</p:attrName>
                                        </p:attrNameLst>
                                      </p:cBhvr>
                                      <p:to>
                                        <p:strVal val="visible"/>
                                      </p:to>
                                    </p:set>
                                    <p:animEffect transition="in" filter="wipe(down)">
                                      <p:cBhvr>
                                        <p:cTn id="41" dur="580">
                                          <p:stCondLst>
                                            <p:cond delay="0"/>
                                          </p:stCondLst>
                                        </p:cTn>
                                        <p:tgtEl>
                                          <p:spTgt spid="1026"/>
                                        </p:tgtEl>
                                      </p:cBhvr>
                                    </p:animEffect>
                                    <p:anim calcmode="lin" valueType="num">
                                      <p:cBhvr>
                                        <p:cTn id="4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7" dur="26">
                                          <p:stCondLst>
                                            <p:cond delay="650"/>
                                          </p:stCondLst>
                                        </p:cTn>
                                        <p:tgtEl>
                                          <p:spTgt spid="1026"/>
                                        </p:tgtEl>
                                      </p:cBhvr>
                                      <p:to x="100000" y="60000"/>
                                    </p:animScale>
                                    <p:animScale>
                                      <p:cBhvr>
                                        <p:cTn id="48" dur="166" decel="50000">
                                          <p:stCondLst>
                                            <p:cond delay="676"/>
                                          </p:stCondLst>
                                        </p:cTn>
                                        <p:tgtEl>
                                          <p:spTgt spid="1026"/>
                                        </p:tgtEl>
                                      </p:cBhvr>
                                      <p:to x="100000" y="100000"/>
                                    </p:animScale>
                                    <p:animScale>
                                      <p:cBhvr>
                                        <p:cTn id="49" dur="26">
                                          <p:stCondLst>
                                            <p:cond delay="1312"/>
                                          </p:stCondLst>
                                        </p:cTn>
                                        <p:tgtEl>
                                          <p:spTgt spid="1026"/>
                                        </p:tgtEl>
                                      </p:cBhvr>
                                      <p:to x="100000" y="80000"/>
                                    </p:animScale>
                                    <p:animScale>
                                      <p:cBhvr>
                                        <p:cTn id="50" dur="166" decel="50000">
                                          <p:stCondLst>
                                            <p:cond delay="1338"/>
                                          </p:stCondLst>
                                        </p:cTn>
                                        <p:tgtEl>
                                          <p:spTgt spid="1026"/>
                                        </p:tgtEl>
                                      </p:cBhvr>
                                      <p:to x="100000" y="100000"/>
                                    </p:animScale>
                                    <p:animScale>
                                      <p:cBhvr>
                                        <p:cTn id="51" dur="26">
                                          <p:stCondLst>
                                            <p:cond delay="1642"/>
                                          </p:stCondLst>
                                        </p:cTn>
                                        <p:tgtEl>
                                          <p:spTgt spid="1026"/>
                                        </p:tgtEl>
                                      </p:cBhvr>
                                      <p:to x="100000" y="90000"/>
                                    </p:animScale>
                                    <p:animScale>
                                      <p:cBhvr>
                                        <p:cTn id="52" dur="166" decel="50000">
                                          <p:stCondLst>
                                            <p:cond delay="1668"/>
                                          </p:stCondLst>
                                        </p:cTn>
                                        <p:tgtEl>
                                          <p:spTgt spid="1026"/>
                                        </p:tgtEl>
                                      </p:cBhvr>
                                      <p:to x="100000" y="100000"/>
                                    </p:animScale>
                                    <p:animScale>
                                      <p:cBhvr>
                                        <p:cTn id="53" dur="26">
                                          <p:stCondLst>
                                            <p:cond delay="1808"/>
                                          </p:stCondLst>
                                        </p:cTn>
                                        <p:tgtEl>
                                          <p:spTgt spid="1026"/>
                                        </p:tgtEl>
                                      </p:cBhvr>
                                      <p:to x="100000" y="95000"/>
                                    </p:animScale>
                                    <p:animScale>
                                      <p:cBhvr>
                                        <p:cTn id="54" dur="166" decel="50000">
                                          <p:stCondLst>
                                            <p:cond delay="1834"/>
                                          </p:stCondLst>
                                        </p:cTn>
                                        <p:tgtEl>
                                          <p:spTgt spid="1026"/>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1028"/>
                                        </p:tgtEl>
                                        <p:attrNameLst>
                                          <p:attrName>style.visibility</p:attrName>
                                        </p:attrNameLst>
                                      </p:cBhvr>
                                      <p:to>
                                        <p:strVal val="visible"/>
                                      </p:to>
                                    </p:set>
                                    <p:animEffect transition="in" filter="wipe(down)">
                                      <p:cBhvr>
                                        <p:cTn id="57" dur="580">
                                          <p:stCondLst>
                                            <p:cond delay="0"/>
                                          </p:stCondLst>
                                        </p:cTn>
                                        <p:tgtEl>
                                          <p:spTgt spid="1028"/>
                                        </p:tgtEl>
                                      </p:cBhvr>
                                    </p:animEffect>
                                    <p:anim calcmode="lin" valueType="num">
                                      <p:cBhvr>
                                        <p:cTn id="5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63" dur="26">
                                          <p:stCondLst>
                                            <p:cond delay="650"/>
                                          </p:stCondLst>
                                        </p:cTn>
                                        <p:tgtEl>
                                          <p:spTgt spid="1028"/>
                                        </p:tgtEl>
                                      </p:cBhvr>
                                      <p:to x="100000" y="60000"/>
                                    </p:animScale>
                                    <p:animScale>
                                      <p:cBhvr>
                                        <p:cTn id="64" dur="166" decel="50000">
                                          <p:stCondLst>
                                            <p:cond delay="676"/>
                                          </p:stCondLst>
                                        </p:cTn>
                                        <p:tgtEl>
                                          <p:spTgt spid="1028"/>
                                        </p:tgtEl>
                                      </p:cBhvr>
                                      <p:to x="100000" y="100000"/>
                                    </p:animScale>
                                    <p:animScale>
                                      <p:cBhvr>
                                        <p:cTn id="65" dur="26">
                                          <p:stCondLst>
                                            <p:cond delay="1312"/>
                                          </p:stCondLst>
                                        </p:cTn>
                                        <p:tgtEl>
                                          <p:spTgt spid="1028"/>
                                        </p:tgtEl>
                                      </p:cBhvr>
                                      <p:to x="100000" y="80000"/>
                                    </p:animScale>
                                    <p:animScale>
                                      <p:cBhvr>
                                        <p:cTn id="66" dur="166" decel="50000">
                                          <p:stCondLst>
                                            <p:cond delay="1338"/>
                                          </p:stCondLst>
                                        </p:cTn>
                                        <p:tgtEl>
                                          <p:spTgt spid="1028"/>
                                        </p:tgtEl>
                                      </p:cBhvr>
                                      <p:to x="100000" y="100000"/>
                                    </p:animScale>
                                    <p:animScale>
                                      <p:cBhvr>
                                        <p:cTn id="67" dur="26">
                                          <p:stCondLst>
                                            <p:cond delay="1642"/>
                                          </p:stCondLst>
                                        </p:cTn>
                                        <p:tgtEl>
                                          <p:spTgt spid="1028"/>
                                        </p:tgtEl>
                                      </p:cBhvr>
                                      <p:to x="100000" y="90000"/>
                                    </p:animScale>
                                    <p:animScale>
                                      <p:cBhvr>
                                        <p:cTn id="68" dur="166" decel="50000">
                                          <p:stCondLst>
                                            <p:cond delay="1668"/>
                                          </p:stCondLst>
                                        </p:cTn>
                                        <p:tgtEl>
                                          <p:spTgt spid="1028"/>
                                        </p:tgtEl>
                                      </p:cBhvr>
                                      <p:to x="100000" y="100000"/>
                                    </p:animScale>
                                    <p:animScale>
                                      <p:cBhvr>
                                        <p:cTn id="69" dur="26">
                                          <p:stCondLst>
                                            <p:cond delay="1808"/>
                                          </p:stCondLst>
                                        </p:cTn>
                                        <p:tgtEl>
                                          <p:spTgt spid="1028"/>
                                        </p:tgtEl>
                                      </p:cBhvr>
                                      <p:to x="100000" y="95000"/>
                                    </p:animScale>
                                    <p:animScale>
                                      <p:cBhvr>
                                        <p:cTn id="70" dur="166" decel="50000">
                                          <p:stCondLst>
                                            <p:cond delay="1834"/>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2800" b="1" dirty="0"/>
              <a:t>Estas Tres Personas son Presentadas como Un Dios, No como Tres Dioses</a:t>
            </a:r>
            <a:endParaRPr lang="es-CO" sz="2800" b="1" dirty="0"/>
          </a:p>
        </p:txBody>
      </p:sp>
      <p:sp>
        <p:nvSpPr>
          <p:cNvPr id="3" name="2 Marcador de contenido"/>
          <p:cNvSpPr>
            <a:spLocks noGrp="1"/>
          </p:cNvSpPr>
          <p:nvPr>
            <p:ph idx="1"/>
          </p:nvPr>
        </p:nvSpPr>
        <p:spPr>
          <a:xfrm>
            <a:off x="457200" y="1752600"/>
            <a:ext cx="8507288" cy="4844752"/>
          </a:xfrm>
          <a:blipFill>
            <a:blip r:embed="rId2"/>
            <a:tile tx="0" ty="0" sx="100000" sy="100000" flip="none" algn="tl"/>
          </a:blipFill>
        </p:spPr>
        <p:txBody>
          <a:bodyPr>
            <a:normAutofit fontScale="85000" lnSpcReduction="10000"/>
          </a:bodyPr>
          <a:lstStyle/>
          <a:p>
            <a:pPr marL="114300" indent="0" algn="ctr">
              <a:buNone/>
            </a:pPr>
            <a:r>
              <a:rPr lang="es-CO" dirty="0" smtClean="0"/>
              <a:t>Aunque </a:t>
            </a:r>
            <a:r>
              <a:rPr lang="es-CO" dirty="0"/>
              <a:t>cada una de las Tres Personas es separadamente identificada como Dios, la Biblia nunca habla de TRES DIOSES. Eso sería TRI-TEISMO, y esa doctrina no se encuentra en ninguna parte de las Escrituras. Más bien, hay UN DIOS, que existe eternamente en TRES PERSONAS—el Padre, el Hijo y el Espíritu Santo.</a:t>
            </a:r>
          </a:p>
          <a:p>
            <a:pPr marL="114300" indent="0" algn="ctr">
              <a:buNone/>
            </a:pPr>
            <a:r>
              <a:rPr lang="es-CO" dirty="0"/>
              <a:t>Jesús no dijo, “</a:t>
            </a:r>
            <a:r>
              <a:rPr lang="es-CO" dirty="0">
                <a:latin typeface="Agency FB" pitchFamily="34" charset="0"/>
              </a:rPr>
              <a:t>yo y mi Padre somos dos Dioses separados</a:t>
            </a:r>
            <a:r>
              <a:rPr lang="es-CO" dirty="0"/>
              <a:t>”. En cambio Él dijo, “</a:t>
            </a:r>
            <a:r>
              <a:rPr lang="es-CO" b="1" dirty="0">
                <a:latin typeface="Agency FB" pitchFamily="34" charset="0"/>
              </a:rPr>
              <a:t>Yo y el</a:t>
            </a:r>
            <a:r>
              <a:rPr lang="es-CO" dirty="0">
                <a:latin typeface="Agency FB" pitchFamily="34" charset="0"/>
              </a:rPr>
              <a:t> </a:t>
            </a:r>
            <a:r>
              <a:rPr lang="es-CO" b="1" dirty="0">
                <a:latin typeface="Agency FB" pitchFamily="34" charset="0"/>
              </a:rPr>
              <a:t>Padre UNO somos</a:t>
            </a:r>
            <a:r>
              <a:rPr lang="es-CO" dirty="0"/>
              <a:t>” </a:t>
            </a:r>
            <a:r>
              <a:rPr lang="es-CO" b="1" dirty="0">
                <a:solidFill>
                  <a:srgbClr val="FF0000"/>
                </a:solidFill>
              </a:rPr>
              <a:t>(Juan 10:30).</a:t>
            </a:r>
          </a:p>
          <a:p>
            <a:pPr marL="114300" indent="0" algn="ctr">
              <a:buNone/>
            </a:pPr>
            <a:endParaRPr lang="es-CO" dirty="0" smtClean="0"/>
          </a:p>
          <a:p>
            <a:pPr marL="114300" indent="0" algn="ctr">
              <a:buNone/>
            </a:pPr>
            <a:r>
              <a:rPr lang="es-CO" b="1" dirty="0" smtClean="0">
                <a:solidFill>
                  <a:srgbClr val="0070C0"/>
                </a:solidFill>
              </a:rPr>
              <a:t>El </a:t>
            </a:r>
            <a:r>
              <a:rPr lang="es-CO" b="1" dirty="0">
                <a:solidFill>
                  <a:srgbClr val="0070C0"/>
                </a:solidFill>
              </a:rPr>
              <a:t>teólogo Benjamín B. Warfield definió la doctrina de la Trinidad como sigue: “Es la doctrina de que hay un solo Dios verdadero, pero en la unidad de la Deidad hay tres Personas eternas, co- iguales, iguales en sustancia pero distintos en </a:t>
            </a:r>
            <a:r>
              <a:rPr lang="es-CO" b="1" dirty="0" smtClean="0">
                <a:solidFill>
                  <a:srgbClr val="0070C0"/>
                </a:solidFill>
              </a:rPr>
              <a:t>subsistencia. </a:t>
            </a:r>
            <a:r>
              <a:rPr lang="es-CO" b="1" dirty="0">
                <a:solidFill>
                  <a:srgbClr val="0070C0"/>
                </a:solidFill>
              </a:rPr>
              <a:t>“</a:t>
            </a:r>
            <a:r>
              <a:rPr lang="es-CO" b="1" dirty="0">
                <a:solidFill>
                  <a:srgbClr val="0070C0"/>
                </a:solidFill>
                <a:latin typeface="Agency FB" pitchFamily="34" charset="0"/>
              </a:rPr>
              <a:t>Igual en sustancia</a:t>
            </a:r>
            <a:r>
              <a:rPr lang="es-CO" b="1" dirty="0">
                <a:solidFill>
                  <a:srgbClr val="0070C0"/>
                </a:solidFill>
              </a:rPr>
              <a:t>” significa que cada Persona de la Deidad posee todos los atributos de la Deidad. “</a:t>
            </a:r>
            <a:r>
              <a:rPr lang="es-CO" b="1" dirty="0">
                <a:solidFill>
                  <a:srgbClr val="0070C0"/>
                </a:solidFill>
                <a:latin typeface="Agency FB" pitchFamily="34" charset="0"/>
              </a:rPr>
              <a:t>Distintos en subsistencia</a:t>
            </a:r>
            <a:r>
              <a:rPr lang="es-CO" b="1" dirty="0">
                <a:solidFill>
                  <a:srgbClr val="0070C0"/>
                </a:solidFill>
              </a:rPr>
              <a:t>” significa que cada Persona de la Deidad es individual y separada y distinguible de las otras dos, aunque son uno en esencia</a:t>
            </a:r>
            <a:r>
              <a:rPr lang="es-CO" b="1" dirty="0" smtClean="0">
                <a:solidFill>
                  <a:srgbClr val="0070C0"/>
                </a:solidFill>
              </a:rPr>
              <a:t>.</a:t>
            </a:r>
            <a:endParaRPr lang="es-CO" b="1" dirty="0">
              <a:solidFill>
                <a:srgbClr val="0070C0"/>
              </a:solidFill>
            </a:endParaRPr>
          </a:p>
        </p:txBody>
      </p:sp>
    </p:spTree>
    <p:extLst>
      <p:ext uri="{BB962C8B-B14F-4D97-AF65-F5344CB8AC3E}">
        <p14:creationId xmlns:p14="http://schemas.microsoft.com/office/powerpoint/2010/main" val="104908148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000" b="1" i="1" dirty="0" smtClean="0">
                <a:effectLst>
                  <a:outerShdw blurRad="38100" dist="38100" dir="2700000" algn="tl">
                    <a:srgbClr val="000000">
                      <a:alpha val="43137"/>
                    </a:srgbClr>
                  </a:outerShdw>
                </a:effectLst>
              </a:rPr>
              <a:t>El gran Dios TRI-UNO</a:t>
            </a:r>
            <a:endParaRPr lang="es-CO" sz="4000" b="1" i="1" dirty="0">
              <a:effectLst>
                <a:outerShdw blurRad="38100" dist="38100" dir="2700000" algn="tl">
                  <a:srgbClr val="000000">
                    <a:alpha val="43137"/>
                  </a:srgbClr>
                </a:outerShdw>
              </a:effectLst>
            </a:endParaRPr>
          </a:p>
        </p:txBody>
      </p:sp>
      <p:pic>
        <p:nvPicPr>
          <p:cNvPr id="5122" name="Picture 2" descr="http://www.middletownbiblechurch.org/spanish/doctrine/trinity/imagen/image004-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484784"/>
            <a:ext cx="8928992"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95621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dirty="0">
                <a:effectLst>
                  <a:outerShdw blurRad="38100" dist="38100" dir="2700000" algn="tl">
                    <a:srgbClr val="000000">
                      <a:alpha val="43137"/>
                    </a:srgbClr>
                  </a:outerShdw>
                </a:effectLst>
              </a:rPr>
              <a:t>Estas tres Personas están asociadas unas con otras de una manera que es consistente con igualdad, no con desigualdad:</a:t>
            </a:r>
            <a:endParaRPr lang="es-CO" sz="2400"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752600"/>
            <a:ext cx="8229600" cy="4844752"/>
          </a:xfrm>
        </p:spPr>
        <p:txBody>
          <a:bodyPr>
            <a:normAutofit fontScale="77500" lnSpcReduction="20000"/>
          </a:bodyPr>
          <a:lstStyle/>
          <a:p>
            <a:pPr marL="114300" indent="0" algn="ctr">
              <a:buNone/>
            </a:pPr>
            <a:r>
              <a:rPr lang="es-CO" b="1" dirty="0" smtClean="0">
                <a:solidFill>
                  <a:srgbClr val="FF0000"/>
                </a:solidFill>
              </a:rPr>
              <a:t>Mateo 28:19</a:t>
            </a:r>
            <a:r>
              <a:rPr lang="es-CO" b="1" dirty="0" smtClean="0"/>
              <a:t>.“Por </a:t>
            </a:r>
            <a:r>
              <a:rPr lang="es-CO" b="1" dirty="0"/>
              <a:t>tanto, id, y haced discípulos a todas las naciones, bautizándolos en el Nombre del Padre, y del Hijo, y del Espíritu Santo.”</a:t>
            </a:r>
            <a:endParaRPr lang="es-CO" dirty="0"/>
          </a:p>
          <a:p>
            <a:pPr marL="114300" indent="0" algn="ctr">
              <a:buNone/>
            </a:pPr>
            <a:r>
              <a:rPr lang="es-CO" dirty="0" smtClean="0"/>
              <a:t>Y años  más tarde el apóstol Pablo dice</a:t>
            </a:r>
            <a:r>
              <a:rPr lang="es-CO" b="1" dirty="0" smtClean="0"/>
              <a:t>: “</a:t>
            </a:r>
            <a:r>
              <a:rPr lang="es-CO" b="1" dirty="0"/>
              <a:t>La gracia del Señor Jesucristo, el amor de Dios, y la comunión del Espíritu Santo sean con todos vosotros</a:t>
            </a:r>
            <a:r>
              <a:rPr lang="es-CO" b="1" dirty="0"/>
              <a:t>.” </a:t>
            </a:r>
            <a:r>
              <a:rPr lang="es-CO" b="1" dirty="0">
                <a:solidFill>
                  <a:srgbClr val="FF0000"/>
                </a:solidFill>
              </a:rPr>
              <a:t>2 Corintios </a:t>
            </a:r>
            <a:r>
              <a:rPr lang="es-CO" b="1" dirty="0" smtClean="0">
                <a:solidFill>
                  <a:srgbClr val="FF0000"/>
                </a:solidFill>
              </a:rPr>
              <a:t>13:14.</a:t>
            </a:r>
            <a:endParaRPr lang="es-CO" b="1" dirty="0">
              <a:solidFill>
                <a:srgbClr val="FF0000"/>
              </a:solidFill>
            </a:endParaRPr>
          </a:p>
          <a:p>
            <a:endParaRPr lang="es-CO" dirty="0" smtClean="0"/>
          </a:p>
          <a:p>
            <a:pPr marL="114300" indent="0" algn="ctr">
              <a:buNone/>
            </a:pPr>
            <a:r>
              <a:rPr lang="es-CO" sz="2600" b="1" dirty="0" smtClean="0">
                <a:solidFill>
                  <a:srgbClr val="0070C0"/>
                </a:solidFill>
              </a:rPr>
              <a:t>Considera </a:t>
            </a:r>
            <a:r>
              <a:rPr lang="es-CO" sz="2600" b="1" dirty="0">
                <a:solidFill>
                  <a:srgbClr val="0070C0"/>
                </a:solidFill>
              </a:rPr>
              <a:t>los siguientes pasajes y busca las tres Personas de la Deidad en cada pasaje:</a:t>
            </a:r>
          </a:p>
          <a:p>
            <a:pPr marL="114300" indent="0" algn="ctr">
              <a:buNone/>
            </a:pPr>
            <a:r>
              <a:rPr lang="es-CO" sz="2600" b="1" dirty="0">
                <a:solidFill>
                  <a:srgbClr val="FF0000"/>
                </a:solidFill>
              </a:rPr>
              <a:t>2 Tesalonicenses </a:t>
            </a:r>
            <a:r>
              <a:rPr lang="es-CO" sz="2600" b="1" dirty="0" smtClean="0">
                <a:solidFill>
                  <a:srgbClr val="FF0000"/>
                </a:solidFill>
              </a:rPr>
              <a:t>2:13-14.</a:t>
            </a:r>
            <a:endParaRPr lang="es-CO" sz="2600" dirty="0">
              <a:solidFill>
                <a:srgbClr val="FF0000"/>
              </a:solidFill>
            </a:endParaRPr>
          </a:p>
          <a:p>
            <a:pPr marL="114300" indent="0" algn="ctr">
              <a:buNone/>
            </a:pPr>
            <a:r>
              <a:rPr lang="es-CO" sz="2600" b="1" dirty="0">
                <a:solidFill>
                  <a:srgbClr val="FF0000"/>
                </a:solidFill>
              </a:rPr>
              <a:t>1 Pedro </a:t>
            </a:r>
            <a:r>
              <a:rPr lang="es-CO" sz="2600" b="1" dirty="0" smtClean="0">
                <a:solidFill>
                  <a:srgbClr val="FF0000"/>
                </a:solidFill>
              </a:rPr>
              <a:t>1:2-3.</a:t>
            </a:r>
            <a:endParaRPr lang="es-CO" sz="2600" dirty="0">
              <a:solidFill>
                <a:srgbClr val="FF0000"/>
              </a:solidFill>
            </a:endParaRPr>
          </a:p>
          <a:p>
            <a:pPr marL="114300" indent="0" algn="ctr">
              <a:buNone/>
            </a:pPr>
            <a:r>
              <a:rPr lang="es-CO" sz="2600" b="1" dirty="0">
                <a:solidFill>
                  <a:srgbClr val="FF0000"/>
                </a:solidFill>
              </a:rPr>
              <a:t>Efesios </a:t>
            </a:r>
            <a:r>
              <a:rPr lang="es-CO" sz="2600" b="1" dirty="0" smtClean="0">
                <a:solidFill>
                  <a:srgbClr val="FF0000"/>
                </a:solidFill>
              </a:rPr>
              <a:t>4:4-6.</a:t>
            </a:r>
            <a:endParaRPr lang="es-CO" sz="2600" dirty="0">
              <a:solidFill>
                <a:srgbClr val="FF0000"/>
              </a:solidFill>
            </a:endParaRPr>
          </a:p>
          <a:p>
            <a:pPr marL="114300" indent="0" algn="ctr">
              <a:buNone/>
            </a:pPr>
            <a:r>
              <a:rPr lang="es-CO" sz="2600" b="1" dirty="0">
                <a:solidFill>
                  <a:srgbClr val="FF0000"/>
                </a:solidFill>
              </a:rPr>
              <a:t>Efesios </a:t>
            </a:r>
            <a:r>
              <a:rPr lang="es-CO" sz="2600" b="1" dirty="0" smtClean="0">
                <a:solidFill>
                  <a:srgbClr val="FF0000"/>
                </a:solidFill>
              </a:rPr>
              <a:t>5:18-20.</a:t>
            </a:r>
            <a:endParaRPr lang="es-CO" sz="2600" dirty="0">
              <a:solidFill>
                <a:srgbClr val="FF0000"/>
              </a:solidFill>
            </a:endParaRPr>
          </a:p>
          <a:p>
            <a:pPr marL="114300" indent="0" algn="ctr">
              <a:buNone/>
            </a:pPr>
            <a:r>
              <a:rPr lang="es-CO" sz="2600" b="1" dirty="0">
                <a:solidFill>
                  <a:srgbClr val="FF0000"/>
                </a:solidFill>
              </a:rPr>
              <a:t>1 Corintios </a:t>
            </a:r>
            <a:r>
              <a:rPr lang="es-CO" sz="2600" b="1" dirty="0" smtClean="0">
                <a:solidFill>
                  <a:srgbClr val="FF0000"/>
                </a:solidFill>
              </a:rPr>
              <a:t>12:4-6.</a:t>
            </a:r>
            <a:endParaRPr lang="es-CO" sz="2600" dirty="0">
              <a:solidFill>
                <a:srgbClr val="FF0000"/>
              </a:solidFill>
            </a:endParaRPr>
          </a:p>
          <a:p>
            <a:pPr marL="114300" indent="0" algn="ctr">
              <a:buNone/>
            </a:pPr>
            <a:r>
              <a:rPr lang="es-CO" sz="2600" b="1" dirty="0">
                <a:solidFill>
                  <a:srgbClr val="FF0000"/>
                </a:solidFill>
              </a:rPr>
              <a:t>Judas </a:t>
            </a:r>
            <a:r>
              <a:rPr lang="es-CO" sz="2600" b="1" dirty="0" smtClean="0">
                <a:solidFill>
                  <a:srgbClr val="FF0000"/>
                </a:solidFill>
              </a:rPr>
              <a:t>20-21.</a:t>
            </a:r>
            <a:endParaRPr lang="es-CO" sz="2600" dirty="0">
              <a:solidFill>
                <a:srgbClr val="FF0000"/>
              </a:solidFill>
            </a:endParaRPr>
          </a:p>
          <a:p>
            <a:pPr marL="114300" indent="0" algn="ctr">
              <a:buNone/>
            </a:pPr>
            <a:r>
              <a:rPr lang="es-CO" sz="2600" b="1" dirty="0">
                <a:solidFill>
                  <a:srgbClr val="0070C0"/>
                </a:solidFill>
              </a:rPr>
              <a:t>Nótese que estas Personas son nombradas en diferente orden numérico, indicando su igualdad.</a:t>
            </a:r>
          </a:p>
          <a:p>
            <a:endParaRPr lang="es-CO" dirty="0"/>
          </a:p>
        </p:txBody>
      </p:sp>
    </p:spTree>
    <p:extLst>
      <p:ext uri="{BB962C8B-B14F-4D97-AF65-F5344CB8AC3E}">
        <p14:creationId xmlns:p14="http://schemas.microsoft.com/office/powerpoint/2010/main" val="195519980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p:cTn id="4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3" end="3"/>
                                            </p:txEl>
                                          </p:spTgt>
                                        </p:tgtEl>
                                      </p:cBhvr>
                                    </p:animEffect>
                                  </p:childTnLst>
                                </p:cTn>
                              </p:par>
                              <p:par>
                                <p:cTn id="45" presetID="31" presetClass="entr" presetSubtype="0" fill="hold" nodeType="with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par>
                                <p:cTn id="51" presetID="31" presetClass="entr" presetSubtype="0" fill="hold" nodeType="with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 calcmode="lin" valueType="num">
                                      <p:cBhvr>
                                        <p:cTn id="5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6" dur="1000"/>
                                        <p:tgtEl>
                                          <p:spTgt spid="3">
                                            <p:txEl>
                                              <p:pRg st="5" end="5"/>
                                            </p:txEl>
                                          </p:spTgt>
                                        </p:tgtEl>
                                      </p:cBhvr>
                                    </p:animEffect>
                                  </p:childTnLst>
                                </p:cTn>
                              </p:par>
                              <p:par>
                                <p:cTn id="57" presetID="31" presetClass="entr" presetSubtype="0" fill="hold" nodeType="withEffect">
                                  <p:stCondLst>
                                    <p:cond delay="0"/>
                                  </p:stCondLst>
                                  <p:childTnLst>
                                    <p:set>
                                      <p:cBhvr>
                                        <p:cTn id="58" dur="1" fill="hold">
                                          <p:stCondLst>
                                            <p:cond delay="0"/>
                                          </p:stCondLst>
                                        </p:cTn>
                                        <p:tgtEl>
                                          <p:spTgt spid="3">
                                            <p:txEl>
                                              <p:pRg st="6" end="6"/>
                                            </p:txEl>
                                          </p:spTgt>
                                        </p:tgtEl>
                                        <p:attrNameLst>
                                          <p:attrName>style.visibility</p:attrName>
                                        </p:attrNameLst>
                                      </p:cBhvr>
                                      <p:to>
                                        <p:strVal val="visible"/>
                                      </p:to>
                                    </p:set>
                                    <p:anim calcmode="lin" valueType="num">
                                      <p:cBhvr>
                                        <p:cTn id="5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2" dur="1000"/>
                                        <p:tgtEl>
                                          <p:spTgt spid="3">
                                            <p:txEl>
                                              <p:pRg st="6" end="6"/>
                                            </p:txEl>
                                          </p:spTgt>
                                        </p:tgtEl>
                                      </p:cBhvr>
                                    </p:animEffect>
                                  </p:childTnLst>
                                </p:cTn>
                              </p:par>
                              <p:par>
                                <p:cTn id="63" presetID="31" presetClass="entr" presetSubtype="0" fill="hold" nodeType="with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 calcmode="lin" valueType="num">
                                      <p:cBhvr>
                                        <p:cTn id="6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8" dur="1000"/>
                                        <p:tgtEl>
                                          <p:spTgt spid="3">
                                            <p:txEl>
                                              <p:pRg st="7" end="7"/>
                                            </p:txEl>
                                          </p:spTgt>
                                        </p:tgtEl>
                                      </p:cBhvr>
                                    </p:animEffect>
                                  </p:childTnLst>
                                </p:cTn>
                              </p:par>
                              <p:par>
                                <p:cTn id="69" presetID="31" presetClass="entr" presetSubtype="0" fill="hold" nodeType="with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8" end="8"/>
                                            </p:txEl>
                                          </p:spTgt>
                                        </p:tgtEl>
                                      </p:cBhvr>
                                    </p:animEffect>
                                  </p:childTnLst>
                                </p:cTn>
                              </p:par>
                              <p:par>
                                <p:cTn id="75" presetID="31" presetClass="entr" presetSubtype="0" fill="hold" nodeType="withEffect">
                                  <p:stCondLst>
                                    <p:cond delay="0"/>
                                  </p:stCondLst>
                                  <p:childTnLst>
                                    <p:set>
                                      <p:cBhvr>
                                        <p:cTn id="76" dur="1" fill="hold">
                                          <p:stCondLst>
                                            <p:cond delay="0"/>
                                          </p:stCondLst>
                                        </p:cTn>
                                        <p:tgtEl>
                                          <p:spTgt spid="3">
                                            <p:txEl>
                                              <p:pRg st="9" end="9"/>
                                            </p:txEl>
                                          </p:spTgt>
                                        </p:tgtEl>
                                        <p:attrNameLst>
                                          <p:attrName>style.visibility</p:attrName>
                                        </p:attrNameLst>
                                      </p:cBhvr>
                                      <p:to>
                                        <p:strVal val="visible"/>
                                      </p:to>
                                    </p:set>
                                    <p:anim calcmode="lin" valueType="num">
                                      <p:cBhvr>
                                        <p:cTn id="7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7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80" dur="1000"/>
                                        <p:tgtEl>
                                          <p:spTgt spid="3">
                                            <p:txEl>
                                              <p:pRg st="9" end="9"/>
                                            </p:txEl>
                                          </p:spTgt>
                                        </p:tgtEl>
                                      </p:cBhvr>
                                    </p:animEffect>
                                  </p:childTnLst>
                                </p:cTn>
                              </p:par>
                              <p:par>
                                <p:cTn id="81" presetID="31" presetClass="entr" presetSubtype="0" fill="hold" nodeType="withEffect">
                                  <p:stCondLst>
                                    <p:cond delay="0"/>
                                  </p:stCondLst>
                                  <p:childTnLst>
                                    <p:set>
                                      <p:cBhvr>
                                        <p:cTn id="82" dur="1" fill="hold">
                                          <p:stCondLst>
                                            <p:cond delay="0"/>
                                          </p:stCondLst>
                                        </p:cTn>
                                        <p:tgtEl>
                                          <p:spTgt spid="3">
                                            <p:txEl>
                                              <p:pRg st="10" end="10"/>
                                            </p:txEl>
                                          </p:spTgt>
                                        </p:tgtEl>
                                        <p:attrNameLst>
                                          <p:attrName>style.visibility</p:attrName>
                                        </p:attrNameLst>
                                      </p:cBhvr>
                                      <p:to>
                                        <p:strVal val="visible"/>
                                      </p:to>
                                    </p:set>
                                    <p:anim calcmode="lin" valueType="num">
                                      <p:cBhvr>
                                        <p:cTn id="8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8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8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86"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408372"/>
            <a:ext cx="8568952" cy="1039427"/>
          </a:xfrm>
        </p:spPr>
        <p:txBody>
          <a:bodyPr>
            <a:noAutofit/>
          </a:bodyPr>
          <a:lstStyle/>
          <a:p>
            <a:r>
              <a:rPr lang="es-CO" sz="1800" b="1" dirty="0"/>
              <a:t>Existen ciertas distinciones de prioridad y subordinación entre las tres Personas, pero estas conciernen a sus respectivas funciones. Estas distinciones tienen relación con lo que HACEN, no con lo que SON. </a:t>
            </a:r>
            <a:endParaRPr lang="es-CO" sz="1800" b="1" dirty="0"/>
          </a:p>
        </p:txBody>
      </p:sp>
      <p:sp>
        <p:nvSpPr>
          <p:cNvPr id="3" name="2 Marcador de contenido"/>
          <p:cNvSpPr>
            <a:spLocks noGrp="1"/>
          </p:cNvSpPr>
          <p:nvPr>
            <p:ph idx="1"/>
          </p:nvPr>
        </p:nvSpPr>
        <p:spPr>
          <a:xfrm>
            <a:off x="251520" y="1752600"/>
            <a:ext cx="8640960" cy="4844752"/>
          </a:xfrm>
          <a:solidFill>
            <a:srgbClr val="92D050"/>
          </a:solidFill>
        </p:spPr>
        <p:txBody>
          <a:bodyPr>
            <a:normAutofit fontScale="85000" lnSpcReduction="10000"/>
          </a:bodyPr>
          <a:lstStyle/>
          <a:p>
            <a:pPr marL="114300" indent="0" algn="ctr">
              <a:buNone/>
            </a:pPr>
            <a:r>
              <a:rPr lang="es-CO" b="1" i="1" u="sng" dirty="0" smtClean="0"/>
              <a:t>Hay </a:t>
            </a:r>
            <a:r>
              <a:rPr lang="es-CO" b="1" i="1" u="sng" dirty="0"/>
              <a:t>sumisión en la Deidad, pero no desigualdad ni inferioridad. </a:t>
            </a:r>
            <a:endParaRPr lang="es-CO" b="1" i="1" u="sng" dirty="0" smtClean="0"/>
          </a:p>
          <a:p>
            <a:pPr marL="114300" indent="0" algn="ctr">
              <a:buNone/>
            </a:pPr>
            <a:r>
              <a:rPr lang="es-CO" dirty="0" smtClean="0"/>
              <a:t>El </a:t>
            </a:r>
            <a:r>
              <a:rPr lang="es-CO" dirty="0"/>
              <a:t>Hijo se somete al Padre; el Espíritu se somete al Padre y al Hijo. El Hijo glorifica al Padre </a:t>
            </a:r>
            <a:r>
              <a:rPr lang="es-CO" dirty="0">
                <a:solidFill>
                  <a:srgbClr val="FF0000"/>
                </a:solidFill>
              </a:rPr>
              <a:t>(Juan 17:1); </a:t>
            </a:r>
            <a:r>
              <a:rPr lang="es-CO" dirty="0"/>
              <a:t>el Espíritu glorifica al Hijo </a:t>
            </a:r>
            <a:r>
              <a:rPr lang="es-CO" dirty="0">
                <a:solidFill>
                  <a:srgbClr val="FF0000"/>
                </a:solidFill>
              </a:rPr>
              <a:t>(Juan 16:14). </a:t>
            </a:r>
            <a:endParaRPr lang="es-CO" dirty="0" smtClean="0">
              <a:solidFill>
                <a:srgbClr val="FF0000"/>
              </a:solidFill>
            </a:endParaRPr>
          </a:p>
          <a:p>
            <a:pPr marL="114300" indent="0" algn="ctr">
              <a:buNone/>
            </a:pPr>
            <a:r>
              <a:rPr lang="es-CO" dirty="0" smtClean="0"/>
              <a:t>Así como en </a:t>
            </a:r>
            <a:r>
              <a:rPr lang="es-CO" dirty="0"/>
              <a:t>un matrimonio piadoso la esposa se somete al marido porque es el orden de Dios, pero esto no significa que la mujer sea inferior al marido. </a:t>
            </a:r>
            <a:endParaRPr lang="es-CO" dirty="0" smtClean="0"/>
          </a:p>
          <a:p>
            <a:pPr marL="114300" indent="0" algn="ctr">
              <a:buNone/>
            </a:pPr>
            <a:r>
              <a:rPr lang="es-CO" dirty="0" smtClean="0"/>
              <a:t>Espiritualmente </a:t>
            </a:r>
            <a:r>
              <a:rPr lang="es-CO" dirty="0"/>
              <a:t>ellos comparten igualmente las riquezas de Cristo y ellos son UNO EN ÉL </a:t>
            </a:r>
            <a:r>
              <a:rPr lang="es-CO" b="1" dirty="0">
                <a:solidFill>
                  <a:srgbClr val="FF0000"/>
                </a:solidFill>
              </a:rPr>
              <a:t>(Gálatas 3:28</a:t>
            </a:r>
            <a:r>
              <a:rPr lang="es-CO" b="1" dirty="0" smtClean="0">
                <a:solidFill>
                  <a:srgbClr val="FF0000"/>
                </a:solidFill>
              </a:rPr>
              <a:t>).</a:t>
            </a:r>
          </a:p>
          <a:p>
            <a:pPr marL="114300" indent="0" algn="ctr">
              <a:buNone/>
            </a:pPr>
            <a:r>
              <a:rPr lang="es-CO" dirty="0" smtClean="0"/>
              <a:t>En </a:t>
            </a:r>
            <a:r>
              <a:rPr lang="es-CO" dirty="0"/>
              <a:t>la Trinidad, el Padre es generalmente designado como la Primera Persona de la Trinidad, el Hijo como la Segunda Persona de la Trinidad y el Espíritu Santo como la Tercera Persona de la Trinidad. </a:t>
            </a:r>
            <a:endParaRPr lang="es-CO" dirty="0" smtClean="0"/>
          </a:p>
          <a:p>
            <a:pPr marL="114300" indent="0" algn="ctr">
              <a:buNone/>
            </a:pPr>
            <a:r>
              <a:rPr lang="es-CO" dirty="0" smtClean="0"/>
              <a:t>Sin </a:t>
            </a:r>
            <a:r>
              <a:rPr lang="es-CO" dirty="0"/>
              <a:t>embargo, este rango en ninguna manera indica superioridad o inferioridad. Los miembros de la Deidad son iguales en poder y gloria y comparten todos los atributos de la deidad</a:t>
            </a:r>
            <a:r>
              <a:rPr lang="es-CO" dirty="0" smtClean="0"/>
              <a:t>.</a:t>
            </a:r>
            <a:endParaRPr lang="es-CO" dirty="0"/>
          </a:p>
        </p:txBody>
      </p:sp>
    </p:spTree>
    <p:extLst>
      <p:ext uri="{BB962C8B-B14F-4D97-AF65-F5344CB8AC3E}">
        <p14:creationId xmlns:p14="http://schemas.microsoft.com/office/powerpoint/2010/main" val="41163101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wipe(down)">
                                      <p:cBhvr>
                                        <p:cTn id="37" dur="580">
                                          <p:stCondLst>
                                            <p:cond delay="0"/>
                                          </p:stCondLst>
                                        </p:cTn>
                                        <p:tgtEl>
                                          <p:spTgt spid="3">
                                            <p:txEl>
                                              <p:pRg st="3" end="3"/>
                                            </p:txEl>
                                          </p:spTgt>
                                        </p:tgtEl>
                                      </p:cBhvr>
                                    </p:animEffect>
                                    <p:anim calcmode="lin" valueType="num">
                                      <p:cBhvr>
                                        <p:cTn id="3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3" end="3"/>
                                            </p:txEl>
                                          </p:spTgt>
                                        </p:tgtEl>
                                      </p:cBhvr>
                                      <p:to x="100000" y="60000"/>
                                    </p:animScale>
                                    <p:animScale>
                                      <p:cBhvr>
                                        <p:cTn id="44" dur="166" decel="50000">
                                          <p:stCondLst>
                                            <p:cond delay="676"/>
                                          </p:stCondLst>
                                        </p:cTn>
                                        <p:tgtEl>
                                          <p:spTgt spid="3">
                                            <p:txEl>
                                              <p:pRg st="3" end="3"/>
                                            </p:txEl>
                                          </p:spTgt>
                                        </p:tgtEl>
                                      </p:cBhvr>
                                      <p:to x="100000" y="100000"/>
                                    </p:animScale>
                                    <p:animScale>
                                      <p:cBhvr>
                                        <p:cTn id="45" dur="26">
                                          <p:stCondLst>
                                            <p:cond delay="1312"/>
                                          </p:stCondLst>
                                        </p:cTn>
                                        <p:tgtEl>
                                          <p:spTgt spid="3">
                                            <p:txEl>
                                              <p:pRg st="3" end="3"/>
                                            </p:txEl>
                                          </p:spTgt>
                                        </p:tgtEl>
                                      </p:cBhvr>
                                      <p:to x="100000" y="80000"/>
                                    </p:animScale>
                                    <p:animScale>
                                      <p:cBhvr>
                                        <p:cTn id="46" dur="166" decel="50000">
                                          <p:stCondLst>
                                            <p:cond delay="1338"/>
                                          </p:stCondLst>
                                        </p:cTn>
                                        <p:tgtEl>
                                          <p:spTgt spid="3">
                                            <p:txEl>
                                              <p:pRg st="3" end="3"/>
                                            </p:txEl>
                                          </p:spTgt>
                                        </p:tgtEl>
                                      </p:cBhvr>
                                      <p:to x="100000" y="100000"/>
                                    </p:animScale>
                                    <p:animScale>
                                      <p:cBhvr>
                                        <p:cTn id="47" dur="26">
                                          <p:stCondLst>
                                            <p:cond delay="1642"/>
                                          </p:stCondLst>
                                        </p:cTn>
                                        <p:tgtEl>
                                          <p:spTgt spid="3">
                                            <p:txEl>
                                              <p:pRg st="3" end="3"/>
                                            </p:txEl>
                                          </p:spTgt>
                                        </p:tgtEl>
                                      </p:cBhvr>
                                      <p:to x="100000" y="90000"/>
                                    </p:animScale>
                                    <p:animScale>
                                      <p:cBhvr>
                                        <p:cTn id="48" dur="166" decel="50000">
                                          <p:stCondLst>
                                            <p:cond delay="1668"/>
                                          </p:stCondLst>
                                        </p:cTn>
                                        <p:tgtEl>
                                          <p:spTgt spid="3">
                                            <p:txEl>
                                              <p:pRg st="3" end="3"/>
                                            </p:txEl>
                                          </p:spTgt>
                                        </p:tgtEl>
                                      </p:cBhvr>
                                      <p:to x="100000" y="100000"/>
                                    </p:animScale>
                                    <p:animScale>
                                      <p:cBhvr>
                                        <p:cTn id="49" dur="26">
                                          <p:stCondLst>
                                            <p:cond delay="1808"/>
                                          </p:stCondLst>
                                        </p:cTn>
                                        <p:tgtEl>
                                          <p:spTgt spid="3">
                                            <p:txEl>
                                              <p:pRg st="3" end="3"/>
                                            </p:txEl>
                                          </p:spTgt>
                                        </p:tgtEl>
                                      </p:cBhvr>
                                      <p:to x="100000" y="95000"/>
                                    </p:animScale>
                                    <p:animScale>
                                      <p:cBhvr>
                                        <p:cTn id="50" dur="166" decel="50000">
                                          <p:stCondLst>
                                            <p:cond delay="1834"/>
                                          </p:stCondLst>
                                        </p:cTn>
                                        <p:tgtEl>
                                          <p:spTgt spid="3">
                                            <p:txEl>
                                              <p:pRg st="3" end="3"/>
                                            </p:txEl>
                                          </p:spTgt>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00"/>
                                        <p:tgtEl>
                                          <p:spTgt spid="3">
                                            <p:txEl>
                                              <p:pRg st="4" end="4"/>
                                            </p:txEl>
                                          </p:spTgt>
                                        </p:tgtEl>
                                      </p:cBhvr>
                                    </p:animEffect>
                                  </p:childTnLst>
                                </p:cTn>
                              </p:par>
                              <p:par>
                                <p:cTn id="56" presetID="22" presetClass="entr" presetSubtype="4" fill="hold" nodeType="withEffect">
                                  <p:stCondLst>
                                    <p:cond delay="0"/>
                                  </p:stCondLst>
                                  <p:childTnLst>
                                    <p:set>
                                      <p:cBhvr>
                                        <p:cTn id="57" dur="1" fill="hold">
                                          <p:stCondLst>
                                            <p:cond delay="0"/>
                                          </p:stCondLst>
                                        </p:cTn>
                                        <p:tgtEl>
                                          <p:spTgt spid="3">
                                            <p:txEl>
                                              <p:pRg st="5" end="5"/>
                                            </p:txEl>
                                          </p:spTgt>
                                        </p:tgtEl>
                                        <p:attrNameLst>
                                          <p:attrName>style.visibility</p:attrName>
                                        </p:attrNameLst>
                                      </p:cBhvr>
                                      <p:to>
                                        <p:strVal val="visible"/>
                                      </p:to>
                                    </p:set>
                                    <p:animEffect transition="in" filter="wipe(down)">
                                      <p:cBhvr>
                                        <p:cTn id="5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b="1" dirty="0"/>
              <a:t>Algunos entienden que el título, “Hijo de Dios” significa que Cristo es inferior a Dios o menos que Dios. Esto no es el caso en absoluto. </a:t>
            </a:r>
          </a:p>
        </p:txBody>
      </p:sp>
      <p:sp>
        <p:nvSpPr>
          <p:cNvPr id="3" name="2 Marcador de contenido"/>
          <p:cNvSpPr>
            <a:spLocks noGrp="1"/>
          </p:cNvSpPr>
          <p:nvPr>
            <p:ph idx="1"/>
          </p:nvPr>
        </p:nvSpPr>
        <p:spPr>
          <a:xfrm>
            <a:off x="457200" y="1752600"/>
            <a:ext cx="8229600" cy="4700736"/>
          </a:xfrm>
        </p:spPr>
        <p:txBody>
          <a:bodyPr>
            <a:normAutofit/>
          </a:bodyPr>
          <a:lstStyle/>
          <a:p>
            <a:pPr marL="114300" indent="0" algn="ctr">
              <a:buNone/>
            </a:pPr>
            <a:r>
              <a:rPr lang="es-CO" dirty="0" smtClean="0"/>
              <a:t>En </a:t>
            </a:r>
            <a:r>
              <a:rPr lang="es-CO" b="1" dirty="0">
                <a:solidFill>
                  <a:srgbClr val="FF0000"/>
                </a:solidFill>
              </a:rPr>
              <a:t>Juan 5:18 </a:t>
            </a:r>
            <a:r>
              <a:rPr lang="es-CO" dirty="0"/>
              <a:t>leemos que el término “Hijo de Dios” significa </a:t>
            </a:r>
            <a:r>
              <a:rPr lang="es-CO" u="sng" dirty="0"/>
              <a:t>IGUAL A DIOS</a:t>
            </a:r>
            <a:r>
              <a:rPr lang="es-CO" dirty="0"/>
              <a:t>. </a:t>
            </a:r>
            <a:endParaRPr lang="es-CO" dirty="0" smtClean="0"/>
          </a:p>
          <a:p>
            <a:pPr marL="114300" indent="0" algn="ctr">
              <a:buNone/>
            </a:pPr>
            <a:endParaRPr lang="es-CO" dirty="0" smtClean="0"/>
          </a:p>
          <a:p>
            <a:pPr marL="114300" indent="0" algn="ctr">
              <a:buNone/>
            </a:pPr>
            <a:r>
              <a:rPr lang="es-CO" dirty="0" smtClean="0"/>
              <a:t>El </a:t>
            </a:r>
            <a:r>
              <a:rPr lang="es-CO" dirty="0"/>
              <a:t>pueblo judío sabía que la expresión “Hijo de Dios” significaba que Jesús tenía la misma naturaleza como Dios. </a:t>
            </a:r>
            <a:endParaRPr lang="es-CO" dirty="0" smtClean="0"/>
          </a:p>
          <a:p>
            <a:pPr marL="114300" indent="0" algn="ctr">
              <a:buNone/>
            </a:pPr>
            <a:r>
              <a:rPr lang="es-CO" b="1" dirty="0" smtClean="0">
                <a:solidFill>
                  <a:srgbClr val="002060"/>
                </a:solidFill>
              </a:rPr>
              <a:t>Para </a:t>
            </a:r>
            <a:r>
              <a:rPr lang="es-CO" b="1" dirty="0">
                <a:solidFill>
                  <a:srgbClr val="002060"/>
                </a:solidFill>
              </a:rPr>
              <a:t>los judíos no salvos, que un mero hombre asegurara ser el “Hijo de Dios</a:t>
            </a:r>
            <a:r>
              <a:rPr lang="es-CO" b="1" dirty="0" smtClean="0">
                <a:solidFill>
                  <a:srgbClr val="002060"/>
                </a:solidFill>
              </a:rPr>
              <a:t>” era </a:t>
            </a:r>
            <a:r>
              <a:rPr lang="es-CO" b="1" dirty="0">
                <a:solidFill>
                  <a:srgbClr val="002060"/>
                </a:solidFill>
              </a:rPr>
              <a:t>considerado ser una blasfemia de la peor especie. Cuando Jesús aseguró ser el Hijo de Dios, Él estaba en esencia diciendo, “Quiero que sepan que </a:t>
            </a:r>
            <a:r>
              <a:rPr lang="es-CO" b="1" u="sng" dirty="0">
                <a:solidFill>
                  <a:srgbClr val="002060"/>
                </a:solidFill>
              </a:rPr>
              <a:t>yo soy Dios</a:t>
            </a:r>
            <a:r>
              <a:rPr lang="es-CO" b="1" dirty="0" smtClean="0">
                <a:solidFill>
                  <a:srgbClr val="002060"/>
                </a:solidFill>
              </a:rPr>
              <a:t>.”</a:t>
            </a:r>
            <a:endParaRPr lang="es-CO" b="1" dirty="0">
              <a:solidFill>
                <a:srgbClr val="002060"/>
              </a:solidFill>
            </a:endParaRPr>
          </a:p>
          <a:p>
            <a:endParaRPr lang="es-CO" dirty="0"/>
          </a:p>
        </p:txBody>
      </p:sp>
    </p:spTree>
    <p:extLst>
      <p:ext uri="{BB962C8B-B14F-4D97-AF65-F5344CB8AC3E}">
        <p14:creationId xmlns:p14="http://schemas.microsoft.com/office/powerpoint/2010/main" val="325093497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anim calcmode="lin" valueType="num">
                                      <p:cBhvr>
                                        <p:cTn id="16"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2" end="2"/>
                                            </p:txEl>
                                          </p:spTgt>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2000"/>
                                        <p:tgtEl>
                                          <p:spTgt spid="3">
                                            <p:txEl>
                                              <p:pRg st="3" end="3"/>
                                            </p:txEl>
                                          </p:spTgt>
                                        </p:tgtEl>
                                      </p:cBhvr>
                                    </p:animEffect>
                                    <p:anim calcmode="lin" valueType="num">
                                      <p:cBhvr>
                                        <p:cTn id="21"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2"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4000" b="1" dirty="0" smtClean="0"/>
              <a:t>Ilustraciones </a:t>
            </a:r>
            <a:r>
              <a:rPr lang="es-CO" sz="4000" b="1" dirty="0"/>
              <a:t>de la Trinidad</a:t>
            </a:r>
            <a:br>
              <a:rPr lang="es-CO" sz="4000" b="1" dirty="0"/>
            </a:br>
            <a:endParaRPr lang="es-CO" b="1" dirty="0"/>
          </a:p>
        </p:txBody>
      </p:sp>
      <p:sp>
        <p:nvSpPr>
          <p:cNvPr id="3" name="2 Marcador de contenido"/>
          <p:cNvSpPr>
            <a:spLocks noGrp="1"/>
          </p:cNvSpPr>
          <p:nvPr>
            <p:ph idx="1"/>
          </p:nvPr>
        </p:nvSpPr>
        <p:spPr>
          <a:xfrm>
            <a:off x="457200" y="1752600"/>
            <a:ext cx="8229600" cy="47727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marL="114300" indent="0" algn="ctr">
              <a:buNone/>
            </a:pPr>
            <a:r>
              <a:rPr lang="es-CO" dirty="0" smtClean="0"/>
              <a:t>Lo </a:t>
            </a:r>
            <a:r>
              <a:rPr lang="es-CO" dirty="0"/>
              <a:t>que sigue es una analogía para ayudarle a entender la idea de la Trinidad, aunque reconocemos que cualquier ilustración es inadecuada y defectuosa para explicar la verdadera naturaleza de Dios:</a:t>
            </a:r>
          </a:p>
          <a:p>
            <a:endParaRPr lang="es-CO" dirty="0" smtClean="0"/>
          </a:p>
          <a:p>
            <a:pPr marL="114300" indent="0" algn="ctr">
              <a:buNone/>
            </a:pPr>
            <a:r>
              <a:rPr lang="es-CO" dirty="0" smtClean="0"/>
              <a:t>El </a:t>
            </a:r>
            <a:r>
              <a:rPr lang="es-CO" dirty="0"/>
              <a:t>AGUA aparece en tres formas diferentes: </a:t>
            </a:r>
            <a:endParaRPr lang="es-CO" dirty="0" smtClean="0"/>
          </a:p>
          <a:p>
            <a:pPr marL="114300" indent="0" algn="ctr">
              <a:buNone/>
            </a:pPr>
            <a:r>
              <a:rPr lang="es-CO" b="1" dirty="0" smtClean="0">
                <a:solidFill>
                  <a:srgbClr val="FF0000"/>
                </a:solidFill>
              </a:rPr>
              <a:t>1</a:t>
            </a:r>
            <a:r>
              <a:rPr lang="es-CO" b="1" dirty="0"/>
              <a:t>.  HIELO  </a:t>
            </a:r>
            <a:r>
              <a:rPr lang="es-CO" b="1" dirty="0">
                <a:solidFill>
                  <a:srgbClr val="FF0000"/>
                </a:solidFill>
              </a:rPr>
              <a:t>2</a:t>
            </a:r>
            <a:r>
              <a:rPr lang="es-CO" b="1" dirty="0"/>
              <a:t>. LÍQUIDO  </a:t>
            </a:r>
            <a:r>
              <a:rPr lang="es-CO" b="1" dirty="0">
                <a:solidFill>
                  <a:srgbClr val="FF0000"/>
                </a:solidFill>
              </a:rPr>
              <a:t>3</a:t>
            </a:r>
            <a:r>
              <a:rPr lang="es-CO" b="1" dirty="0"/>
              <a:t>. VAPOR</a:t>
            </a:r>
            <a:r>
              <a:rPr lang="es-CO" dirty="0"/>
              <a:t>. </a:t>
            </a:r>
            <a:endParaRPr lang="es-CO" dirty="0" smtClean="0"/>
          </a:p>
          <a:p>
            <a:pPr marL="114300" indent="0" algn="ctr">
              <a:buNone/>
            </a:pPr>
            <a:r>
              <a:rPr lang="es-CO" dirty="0" smtClean="0"/>
              <a:t>En </a:t>
            </a:r>
            <a:r>
              <a:rPr lang="es-CO" dirty="0"/>
              <a:t>cualquiera de estas formas es AGUA y está hecha de la misma SUSTANCIA (H2O). </a:t>
            </a:r>
            <a:endParaRPr lang="es-CO" dirty="0" smtClean="0"/>
          </a:p>
          <a:p>
            <a:pPr marL="114300" indent="0">
              <a:buNone/>
            </a:pPr>
            <a:endParaRPr lang="es-CO" dirty="0" smtClean="0"/>
          </a:p>
          <a:p>
            <a:pPr marL="114300" indent="0" algn="ctr">
              <a:buNone/>
            </a:pPr>
            <a:r>
              <a:rPr lang="es-CO" dirty="0" smtClean="0"/>
              <a:t>De </a:t>
            </a:r>
            <a:r>
              <a:rPr lang="es-CO" dirty="0"/>
              <a:t>igual manera, Dios es tres PERSONAS diferentes (1. Padre; 2. Hijo; 3. Espíritu Santo), pero cada una de estas PERSONAS es DIOS, y cada una es de la misma ESENCIA. La esencia o sustancia de Dios es todo lo que Dios </a:t>
            </a:r>
            <a:r>
              <a:rPr lang="es-CO" dirty="0" smtClean="0"/>
              <a:t>es</a:t>
            </a:r>
            <a:r>
              <a:rPr lang="es-CO" dirty="0"/>
              <a:t>.</a:t>
            </a:r>
            <a:endParaRPr lang="es-CO" dirty="0"/>
          </a:p>
        </p:txBody>
      </p:sp>
    </p:spTree>
    <p:extLst>
      <p:ext uri="{BB962C8B-B14F-4D97-AF65-F5344CB8AC3E}">
        <p14:creationId xmlns:p14="http://schemas.microsoft.com/office/powerpoint/2010/main" val="174997549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heel(1)">
                                      <p:cBhvr>
                                        <p:cTn id="33"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Dios es MUCHO MÁS que TODAS estas cualidades y atributos</a:t>
            </a:r>
            <a:endParaRPr lang="es-CO"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822634043"/>
              </p:ext>
            </p:extLst>
          </p:nvPr>
        </p:nvGraphicFramePr>
        <p:xfrm>
          <a:off x="251519" y="1628799"/>
          <a:ext cx="8567938" cy="5534776"/>
        </p:xfrm>
        <a:graphic>
          <a:graphicData uri="http://schemas.openxmlformats.org/drawingml/2006/table">
            <a:tbl>
              <a:tblPr/>
              <a:tblGrid>
                <a:gridCol w="2855649"/>
                <a:gridCol w="2855649"/>
                <a:gridCol w="2856640"/>
              </a:tblGrid>
              <a:tr h="503564">
                <a:tc gridSpan="3">
                  <a:txBody>
                    <a:bodyPr/>
                    <a:lstStyle/>
                    <a:p>
                      <a:pPr algn="ctr">
                        <a:spcAft>
                          <a:spcPts val="600"/>
                        </a:spcAft>
                      </a:pPr>
                      <a:r>
                        <a:rPr lang="es-CO" sz="3200" dirty="0">
                          <a:solidFill>
                            <a:srgbClr val="FF0000"/>
                          </a:solidFill>
                          <a:effectLst/>
                          <a:latin typeface="Times New Roman"/>
                        </a:rPr>
                        <a:t>La Esencia de Dios</a:t>
                      </a:r>
                      <a:endParaRPr lang="es-CO" sz="24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hMerge="1">
                  <a:txBody>
                    <a:bodyPr/>
                    <a:lstStyle/>
                    <a:p>
                      <a:endParaRPr lang="es-CO"/>
                    </a:p>
                  </a:txBody>
                  <a:tcPr/>
                </a:tc>
                <a:tc hMerge="1">
                  <a:txBody>
                    <a:bodyPr/>
                    <a:lstStyle/>
                    <a:p>
                      <a:endParaRPr lang="es-CO"/>
                    </a:p>
                  </a:txBody>
                  <a:tcPr/>
                </a:tc>
              </a:tr>
              <a:tr h="503564">
                <a:tc gridSpan="3">
                  <a:txBody>
                    <a:bodyPr/>
                    <a:lstStyle/>
                    <a:p>
                      <a:pPr algn="ctr">
                        <a:spcAft>
                          <a:spcPts val="600"/>
                        </a:spcAft>
                      </a:pPr>
                      <a:r>
                        <a:rPr lang="es-CO" sz="3200" dirty="0">
                          <a:solidFill>
                            <a:srgbClr val="0000FF"/>
                          </a:solidFill>
                          <a:effectLst/>
                          <a:latin typeface="Times New Roman"/>
                        </a:rPr>
                        <a:t>Dios es…</a:t>
                      </a:r>
                      <a:endParaRPr lang="es-CO" sz="24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hMerge="1">
                  <a:txBody>
                    <a:bodyPr/>
                    <a:lstStyle/>
                    <a:p>
                      <a:endParaRPr lang="es-CO"/>
                    </a:p>
                  </a:txBody>
                  <a:tcPr/>
                </a:tc>
                <a:tc hMerge="1">
                  <a:txBody>
                    <a:bodyPr/>
                    <a:lstStyle/>
                    <a:p>
                      <a:endParaRPr lang="es-CO"/>
                    </a:p>
                  </a:txBody>
                  <a:tcPr/>
                </a:tc>
              </a:tr>
              <a:tr h="834027">
                <a:tc>
                  <a:txBody>
                    <a:bodyPr/>
                    <a:lstStyle/>
                    <a:p>
                      <a:pPr algn="just">
                        <a:spcAft>
                          <a:spcPts val="600"/>
                        </a:spcAft>
                      </a:pPr>
                      <a:r>
                        <a:rPr lang="es-CO" sz="1600" dirty="0">
                          <a:solidFill>
                            <a:srgbClr val="0000FF"/>
                          </a:solidFill>
                          <a:effectLst/>
                          <a:latin typeface="Times New Roman"/>
                        </a:rPr>
                        <a:t> </a:t>
                      </a:r>
                      <a:endParaRPr lang="es-CO" sz="1400" dirty="0">
                        <a:effectLst/>
                        <a:latin typeface="Times New Roman"/>
                      </a:endParaRPr>
                    </a:p>
                    <a:p>
                      <a:pPr algn="just">
                        <a:spcAft>
                          <a:spcPts val="600"/>
                        </a:spcAft>
                      </a:pPr>
                      <a:r>
                        <a:rPr lang="es-CO" sz="2400" dirty="0">
                          <a:solidFill>
                            <a:srgbClr val="0000FF"/>
                          </a:solidFill>
                          <a:effectLst/>
                          <a:latin typeface="Times New Roman"/>
                        </a:rPr>
                        <a:t>Todopoderoso</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Omnisciente</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Sabio</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834027">
                <a:tc>
                  <a:txBody>
                    <a:bodyPr/>
                    <a:lstStyle/>
                    <a:p>
                      <a:pPr algn="just">
                        <a:spcAft>
                          <a:spcPts val="600"/>
                        </a:spcAft>
                      </a:pPr>
                      <a:r>
                        <a:rPr lang="es-CO" sz="1600" dirty="0">
                          <a:solidFill>
                            <a:srgbClr val="0000FF"/>
                          </a:solidFill>
                          <a:effectLst/>
                          <a:latin typeface="Times New Roman"/>
                        </a:rPr>
                        <a:t> </a:t>
                      </a:r>
                      <a:endParaRPr lang="es-CO" sz="1400" dirty="0">
                        <a:effectLst/>
                        <a:latin typeface="Times New Roman"/>
                      </a:endParaRPr>
                    </a:p>
                    <a:p>
                      <a:pPr algn="just">
                        <a:spcAft>
                          <a:spcPts val="600"/>
                        </a:spcAft>
                      </a:pPr>
                      <a:r>
                        <a:rPr lang="es-CO" sz="2400" dirty="0">
                          <a:solidFill>
                            <a:srgbClr val="0000FF"/>
                          </a:solidFill>
                          <a:effectLst/>
                          <a:latin typeface="Times New Roman"/>
                        </a:rPr>
                        <a:t>Omnipresente</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smtClean="0">
                          <a:solidFill>
                            <a:srgbClr val="0000FF"/>
                          </a:solidFill>
                          <a:effectLst/>
                          <a:latin typeface="Times New Roman"/>
                        </a:rPr>
                        <a:t>Inmutable, no cambia</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Fiel</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834027">
                <a:tc>
                  <a:txBody>
                    <a:bodyPr/>
                    <a:lstStyle/>
                    <a:p>
                      <a:pPr algn="just">
                        <a:spcAft>
                          <a:spcPts val="600"/>
                        </a:spcAft>
                      </a:pPr>
                      <a:r>
                        <a:rPr lang="es-CO" sz="1600" dirty="0">
                          <a:solidFill>
                            <a:srgbClr val="0000FF"/>
                          </a:solidFill>
                          <a:effectLst/>
                          <a:latin typeface="Times New Roman"/>
                        </a:rPr>
                        <a:t> </a:t>
                      </a:r>
                      <a:endParaRPr lang="es-CO" sz="1400" dirty="0">
                        <a:effectLst/>
                        <a:latin typeface="Times New Roman"/>
                      </a:endParaRPr>
                    </a:p>
                    <a:p>
                      <a:pPr algn="just">
                        <a:spcAft>
                          <a:spcPts val="600"/>
                        </a:spcAft>
                      </a:pPr>
                      <a:r>
                        <a:rPr lang="es-CO" sz="2400" dirty="0">
                          <a:solidFill>
                            <a:srgbClr val="0000FF"/>
                          </a:solidFill>
                          <a:effectLst/>
                          <a:latin typeface="Times New Roman"/>
                        </a:rPr>
                        <a:t>Verdadero</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Eterno</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Amor</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834027">
                <a:tc>
                  <a:txBody>
                    <a:bodyPr/>
                    <a:lstStyle/>
                    <a:p>
                      <a:pPr algn="just">
                        <a:spcAft>
                          <a:spcPts val="600"/>
                        </a:spcAft>
                      </a:pPr>
                      <a:r>
                        <a:rPr lang="es-CO" sz="1600" dirty="0">
                          <a:solidFill>
                            <a:srgbClr val="0000FF"/>
                          </a:solidFill>
                          <a:effectLst/>
                          <a:latin typeface="Times New Roman"/>
                        </a:rPr>
                        <a:t> </a:t>
                      </a:r>
                      <a:endParaRPr lang="es-CO" sz="1400" dirty="0">
                        <a:effectLst/>
                        <a:latin typeface="Times New Roman"/>
                      </a:endParaRPr>
                    </a:p>
                    <a:p>
                      <a:pPr algn="just">
                        <a:spcAft>
                          <a:spcPts val="600"/>
                        </a:spcAft>
                      </a:pPr>
                      <a:r>
                        <a:rPr lang="es-CO" sz="2800" dirty="0">
                          <a:solidFill>
                            <a:srgbClr val="0000FF"/>
                          </a:solidFill>
                          <a:effectLst/>
                          <a:latin typeface="Times New Roman"/>
                        </a:rPr>
                        <a:t>Santo</a:t>
                      </a:r>
                      <a:endParaRPr lang="es-CO" sz="24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Justo</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600"/>
                        </a:spcAft>
                      </a:pPr>
                      <a:r>
                        <a:rPr lang="es-CO" sz="2400" dirty="0">
                          <a:solidFill>
                            <a:srgbClr val="0000FF"/>
                          </a:solidFill>
                          <a:effectLst/>
                          <a:latin typeface="Times New Roman"/>
                        </a:rPr>
                        <a:t> </a:t>
                      </a:r>
                      <a:endParaRPr lang="es-CO" sz="2000" dirty="0">
                        <a:effectLst/>
                        <a:latin typeface="Times New Roman"/>
                      </a:endParaRPr>
                    </a:p>
                    <a:p>
                      <a:pPr algn="just">
                        <a:spcAft>
                          <a:spcPts val="600"/>
                        </a:spcAft>
                      </a:pPr>
                      <a:r>
                        <a:rPr lang="es-CO" sz="2400" dirty="0">
                          <a:solidFill>
                            <a:srgbClr val="0000FF"/>
                          </a:solidFill>
                          <a:effectLst/>
                          <a:latin typeface="Times New Roman"/>
                        </a:rPr>
                        <a:t>Soberano</a:t>
                      </a:r>
                      <a:endParaRPr lang="es-CO" sz="20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191540">
                <a:tc gridSpan="3">
                  <a:txBody>
                    <a:bodyPr/>
                    <a:lstStyle/>
                    <a:p>
                      <a:pPr algn="ctr">
                        <a:spcAft>
                          <a:spcPts val="600"/>
                        </a:spcAft>
                      </a:pPr>
                      <a:r>
                        <a:rPr lang="es-CO" sz="1200" dirty="0">
                          <a:solidFill>
                            <a:srgbClr val="0000FF"/>
                          </a:solidFill>
                          <a:effectLst/>
                          <a:latin typeface="Times New Roman"/>
                        </a:rPr>
                        <a:t> </a:t>
                      </a:r>
                      <a:endParaRPr lang="es-CO" sz="1200" dirty="0">
                        <a:effectLst/>
                        <a:latin typeface="Times New Roman"/>
                      </a:endParaRPr>
                    </a:p>
                    <a:p>
                      <a:pPr algn="ctr">
                        <a:spcAft>
                          <a:spcPts val="600"/>
                        </a:spcAft>
                      </a:pPr>
                      <a:r>
                        <a:rPr lang="es-CO" sz="3200" dirty="0">
                          <a:solidFill>
                            <a:srgbClr val="0000FF"/>
                          </a:solidFill>
                          <a:effectLst/>
                          <a:latin typeface="Times New Roman"/>
                        </a:rPr>
                        <a:t>Y ÉL es mucho más….</a:t>
                      </a:r>
                      <a:endParaRPr lang="es-CO" sz="2400" dirty="0">
                        <a:effectLst/>
                        <a:latin typeface="Times New Roman"/>
                      </a:endParaRPr>
                    </a:p>
                    <a:p>
                      <a:pPr algn="ctr">
                        <a:spcAft>
                          <a:spcPts val="600"/>
                        </a:spcAft>
                      </a:pPr>
                      <a:r>
                        <a:rPr lang="es-CO" sz="1200" dirty="0">
                          <a:solidFill>
                            <a:srgbClr val="0000FF"/>
                          </a:solidFill>
                          <a:effectLst/>
                          <a:latin typeface="Times New Roman"/>
                        </a:rPr>
                        <a:t> </a:t>
                      </a:r>
                      <a:endParaRPr lang="es-CO" sz="1200" dirty="0">
                        <a:effectLst/>
                        <a:latin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s-CO"/>
                    </a:p>
                  </a:txBody>
                  <a:tcPr/>
                </a:tc>
                <a:tc hMerge="1">
                  <a:txBody>
                    <a:bodyPr/>
                    <a:lstStyle/>
                    <a:p>
                      <a:endParaRPr lang="es-CO"/>
                    </a:p>
                  </a:txBody>
                  <a:tcPr/>
                </a:tc>
              </a:tr>
            </a:tbl>
          </a:graphicData>
        </a:graphic>
      </p:graphicFrame>
      <p:sp>
        <p:nvSpPr>
          <p:cNvPr id="5" name="Rectangle 1"/>
          <p:cNvSpPr>
            <a:spLocks noChangeArrowheads="1"/>
          </p:cNvSpPr>
          <p:nvPr/>
        </p:nvSpPr>
        <p:spPr bwMode="auto">
          <a:xfrm>
            <a:off x="467544" y="5849035"/>
            <a:ext cx="83519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sz="18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800" b="0" i="0" u="none" strike="noStrike" cap="none" normalizeH="0" baseline="0" dirty="0" smtClean="0">
                <a:ln>
                  <a:noFill/>
                </a:ln>
                <a:solidFill>
                  <a:srgbClr val="000000"/>
                </a:solidFill>
                <a:effectLst/>
                <a:latin typeface="Times New Roman" pitchFamily="18" charset="0"/>
                <a:cs typeface="Times New Roman" pitchFamily="18" charset="0"/>
              </a:rPr>
              <a:t> </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4808709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Dios es infinitamente más que esto</a:t>
            </a:r>
            <a:endParaRPr lang="es-CO" dirty="0"/>
          </a:p>
        </p:txBody>
      </p:sp>
      <p:pic>
        <p:nvPicPr>
          <p:cNvPr id="7170" name="Picture 2" descr="http://www.middletownbiblechurch.org/spanish/doctrine/trinity/imagen/image005-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8496944"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4803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fltVal val="0"/>
                                          </p:val>
                                        </p:tav>
                                        <p:tav tm="100000">
                                          <p:val>
                                            <p:strVal val="#ppt_w"/>
                                          </p:val>
                                        </p:tav>
                                      </p:tavLst>
                                    </p:anim>
                                    <p:anim calcmode="lin" valueType="num">
                                      <p:cBhvr>
                                        <p:cTn id="8" dur="1000" fill="hold"/>
                                        <p:tgtEl>
                                          <p:spTgt spid="7170"/>
                                        </p:tgtEl>
                                        <p:attrNameLst>
                                          <p:attrName>ppt_h</p:attrName>
                                        </p:attrNameLst>
                                      </p:cBhvr>
                                      <p:tavLst>
                                        <p:tav tm="0">
                                          <p:val>
                                            <p:fltVal val="0"/>
                                          </p:val>
                                        </p:tav>
                                        <p:tav tm="100000">
                                          <p:val>
                                            <p:strVal val="#ppt_h"/>
                                          </p:val>
                                        </p:tav>
                                      </p:tavLst>
                                    </p:anim>
                                    <p:anim calcmode="lin" valueType="num">
                                      <p:cBhvr>
                                        <p:cTn id="9" dur="1000" fill="hold"/>
                                        <p:tgtEl>
                                          <p:spTgt spid="7170"/>
                                        </p:tgtEl>
                                        <p:attrNameLst>
                                          <p:attrName>style.rotation</p:attrName>
                                        </p:attrNameLst>
                                      </p:cBhvr>
                                      <p:tavLst>
                                        <p:tav tm="0">
                                          <p:val>
                                            <p:fltVal val="90"/>
                                          </p:val>
                                        </p:tav>
                                        <p:tav tm="100000">
                                          <p:val>
                                            <p:fltVal val="0"/>
                                          </p:val>
                                        </p:tav>
                                      </p:tavLst>
                                    </p:anim>
                                    <p:animEffect transition="in" filter="fade">
                                      <p:cBhvr>
                                        <p:cTn id="10"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middletownbiblechurch.org/spanish/doctrine/trinity/imagen/image004-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40960" cy="51845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251520" y="5288340"/>
            <a:ext cx="864096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O" sz="2800" b="1" i="0" u="none" strike="noStrike" cap="none" normalizeH="0" baseline="0" dirty="0" smtClean="0">
                <a:ln>
                  <a:noFill/>
                </a:ln>
                <a:solidFill>
                  <a:srgbClr val="FF0000"/>
                </a:solidFill>
                <a:effectLst/>
                <a:latin typeface="Times New Roman" pitchFamily="18" charset="0"/>
                <a:cs typeface="Times New Roman" pitchFamily="18" charset="0"/>
              </a:rPr>
              <a:t>Otra ilustración de la Trinidad puede ser de ayuda (y que ya ha sido usada en los diagramas de arriba) es el TRIÁNGULO EQUILÁTERO</a:t>
            </a:r>
            <a:r>
              <a:rPr kumimoji="0" lang="es-CO" sz="1800" b="0" i="0" u="none" strike="noStrike" cap="none" normalizeH="0" baseline="0" dirty="0" smtClean="0">
                <a:ln>
                  <a:noFill/>
                </a:ln>
                <a:solidFill>
                  <a:srgbClr val="000000"/>
                </a:solidFill>
                <a:effectLst/>
                <a:latin typeface="Times New Roman" pitchFamily="18" charset="0"/>
                <a:cs typeface="Times New Roman" pitchFamily="18" charset="0"/>
              </a:rPr>
              <a:t>.</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800" b="0" i="0" u="none" strike="noStrike" cap="none" normalizeH="0" baseline="0" dirty="0" smtClean="0">
                <a:ln>
                  <a:noFill/>
                </a:ln>
                <a:solidFill>
                  <a:srgbClr val="000000"/>
                </a:solidFill>
                <a:effectLst/>
                <a:latin typeface="Times New Roman" pitchFamily="18" charset="0"/>
                <a:cs typeface="Times New Roman" pitchFamily="18" charset="0"/>
              </a:rPr>
              <a:t> </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800" b="0" i="0" u="none" strike="noStrike" cap="none" normalizeH="0" baseline="0" dirty="0" smtClean="0">
                <a:ln>
                  <a:noFill/>
                </a:ln>
                <a:solidFill>
                  <a:srgbClr val="000000"/>
                </a:solidFill>
                <a:effectLst/>
                <a:latin typeface="Times New Roman" pitchFamily="18" charset="0"/>
                <a:cs typeface="Times New Roman" pitchFamily="18" charset="0"/>
              </a:rPr>
              <a:t> </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2628703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middletownbiblechurch.org/spanish/doctrine/trinity/imagen/image006-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04664"/>
            <a:ext cx="4824536"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323528" y="4145671"/>
            <a:ext cx="7992888"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O" sz="2400" b="1" i="1" u="none" strike="noStrike" cap="none" normalizeH="0" baseline="0" dirty="0" smtClean="0">
                <a:ln>
                  <a:noFill/>
                </a:ln>
                <a:solidFill>
                  <a:srgbClr val="FF0000"/>
                </a:solidFill>
                <a:effectLst/>
                <a:latin typeface="Times New Roman" pitchFamily="18" charset="0"/>
                <a:cs typeface="Times New Roman" pitchFamily="18" charset="0"/>
              </a:rPr>
              <a:t>El área indiviso sugiere la unidad. Los tres lados son partes distintas que rodean la unidad. Cada lado es distinto de los otros, pero todos los lados son iguales. Cada lado enfrenta toda el área incluida, tal como cada Persona de la Trinidad es totalmente Dios y posee todos los atributos de Dios. Puedes acercarte por tres lados diferentes, pero llegas al mismo triángulo.</a:t>
            </a:r>
            <a:endParaRPr kumimoji="0" lang="es-CO" sz="2400" b="1" i="1" u="none" strike="noStrike" cap="none" normalizeH="0" baseline="0" dirty="0" smtClean="0">
              <a:ln>
                <a:noFill/>
              </a:ln>
              <a:solidFill>
                <a:srgbClr val="FF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sz="1800" b="0" i="0" u="none" strike="noStrike" cap="none" normalizeH="0" baseline="0" dirty="0" smtClean="0">
                <a:ln>
                  <a:noFill/>
                </a:ln>
                <a:solidFill>
                  <a:srgbClr val="000000"/>
                </a:solidFill>
                <a:effectLst/>
                <a:latin typeface="Times New Roman" pitchFamily="18" charset="0"/>
                <a:cs typeface="Times New Roman" pitchFamily="18" charset="0"/>
              </a:rPr>
              <a:t> </a:t>
            </a: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554808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¿Cómo Podemos Entender la Trinidad?</a:t>
            </a:r>
            <a:endParaRPr lang="es-CO" b="1" dirty="0"/>
          </a:p>
        </p:txBody>
      </p:sp>
      <p:sp>
        <p:nvSpPr>
          <p:cNvPr id="3" name="2 Marcador de contenido"/>
          <p:cNvSpPr>
            <a:spLocks noGrp="1"/>
          </p:cNvSpPr>
          <p:nvPr>
            <p:ph idx="1"/>
          </p:nvPr>
        </p:nvSpPr>
        <p:spPr>
          <a:xfrm>
            <a:off x="457200" y="1752600"/>
            <a:ext cx="8229600" cy="4772744"/>
          </a:xfrm>
        </p:spPr>
        <p:txBody>
          <a:bodyPr>
            <a:normAutofit fontScale="92500"/>
          </a:bodyPr>
          <a:lstStyle/>
          <a:p>
            <a:pPr marL="114300" indent="0" algn="ctr">
              <a:buNone/>
            </a:pPr>
            <a:r>
              <a:rPr lang="es-CO" sz="3000" b="1" dirty="0" smtClean="0"/>
              <a:t>¡</a:t>
            </a:r>
            <a:r>
              <a:rPr lang="es-CO" sz="3000" b="1" dirty="0"/>
              <a:t>No podemos! </a:t>
            </a:r>
            <a:endParaRPr lang="es-CO" sz="3000" b="1" dirty="0" smtClean="0"/>
          </a:p>
          <a:p>
            <a:pPr marL="114300" indent="0" algn="ctr">
              <a:buNone/>
            </a:pPr>
            <a:r>
              <a:rPr lang="es-CO" sz="2600" b="1" u="sng" dirty="0" smtClean="0"/>
              <a:t>¿</a:t>
            </a:r>
            <a:r>
              <a:rPr lang="es-CO" sz="2600" b="1" u="sng" dirty="0"/>
              <a:t>Cómo podría una persona finita entender a un Dios infinito? </a:t>
            </a:r>
            <a:endParaRPr lang="es-CO" sz="2600" b="1" u="sng" dirty="0" smtClean="0"/>
          </a:p>
          <a:p>
            <a:pPr marL="114300" indent="0">
              <a:buNone/>
            </a:pPr>
            <a:endParaRPr lang="es-CO" sz="2600" b="1" u="sng" dirty="0"/>
          </a:p>
          <a:p>
            <a:pPr marL="114300" indent="0" algn="ctr">
              <a:buNone/>
            </a:pPr>
            <a:r>
              <a:rPr lang="es-CO" b="1" dirty="0" smtClean="0">
                <a:solidFill>
                  <a:srgbClr val="FF0000"/>
                </a:solidFill>
              </a:rPr>
              <a:t>Nuestra </a:t>
            </a:r>
            <a:r>
              <a:rPr lang="es-CO" b="1" dirty="0">
                <a:solidFill>
                  <a:srgbClr val="FF0000"/>
                </a:solidFill>
              </a:rPr>
              <a:t>responsabilidad es creer lo que Dios ha dicho acerca de Sí Mismo, aunque no entendamos totalmente lo que Dios ha revelado sobre Sí Mismo. </a:t>
            </a:r>
            <a:endParaRPr lang="es-CO" b="1" dirty="0" smtClean="0">
              <a:solidFill>
                <a:srgbClr val="FF0000"/>
              </a:solidFill>
            </a:endParaRPr>
          </a:p>
          <a:p>
            <a:pPr marL="114300" indent="0" algn="ctr">
              <a:buNone/>
            </a:pPr>
            <a:endParaRPr lang="es-CO" dirty="0" smtClean="0"/>
          </a:p>
          <a:p>
            <a:pPr marL="114300" indent="0" algn="ctr">
              <a:buNone/>
            </a:pPr>
            <a:r>
              <a:rPr lang="es-CO" b="1" dirty="0" smtClean="0"/>
              <a:t>Somos </a:t>
            </a:r>
            <a:r>
              <a:rPr lang="es-CO" b="1" dirty="0"/>
              <a:t>responsables de creer muchas doctrinas, aunque no las podamos entender totalmente. Con una fe de niño, podemos inclinarnos ante la autoridad de la Palabra revelada de Dios y tomarlo por Su Palabra:</a:t>
            </a:r>
          </a:p>
          <a:p>
            <a:endParaRPr lang="es-CO" dirty="0"/>
          </a:p>
        </p:txBody>
      </p:sp>
    </p:spTree>
    <p:extLst>
      <p:ext uri="{BB962C8B-B14F-4D97-AF65-F5344CB8AC3E}">
        <p14:creationId xmlns:p14="http://schemas.microsoft.com/office/powerpoint/2010/main" val="27682017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ircle(in)">
                                      <p:cBhvr>
                                        <p:cTn id="15" dur="2000"/>
                                        <p:tgtEl>
                                          <p:spTgt spid="3">
                                            <p:txEl>
                                              <p:pRg st="3" end="3"/>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circle(in)">
                                      <p:cBhvr>
                                        <p:cTn id="1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2200" dirty="0" smtClean="0"/>
              <a:t>Como Abrahán no entendió plenamente cuando Dios le ordenó sacrificar a su hijo, obedeció.</a:t>
            </a:r>
            <a:r>
              <a:rPr lang="es-CO" dirty="0" smtClean="0"/>
              <a:t> </a:t>
            </a:r>
            <a:endParaRPr lang="es-CO" dirty="0"/>
          </a:p>
        </p:txBody>
      </p:sp>
      <p:sp>
        <p:nvSpPr>
          <p:cNvPr id="3" name="2 Marcador de contenido"/>
          <p:cNvSpPr>
            <a:spLocks noGrp="1"/>
          </p:cNvSpPr>
          <p:nvPr>
            <p:ph idx="1"/>
          </p:nvPr>
        </p:nvSpPr>
        <p:spPr/>
        <p:txBody>
          <a:bodyPr/>
          <a:lstStyle/>
          <a:p>
            <a:pPr marL="114300" indent="0" algn="ctr">
              <a:buNone/>
            </a:pPr>
            <a:endParaRPr lang="es-CO" dirty="0" smtClean="0"/>
          </a:p>
          <a:p>
            <a:pPr marL="114300" indent="0" algn="ctr">
              <a:buNone/>
            </a:pPr>
            <a:r>
              <a:rPr lang="es-CO" b="1" dirty="0" smtClean="0">
                <a:solidFill>
                  <a:srgbClr val="0070C0"/>
                </a:solidFill>
              </a:rPr>
              <a:t>En </a:t>
            </a:r>
            <a:r>
              <a:rPr lang="es-CO" b="1" dirty="0">
                <a:solidFill>
                  <a:srgbClr val="0070C0"/>
                </a:solidFill>
              </a:rPr>
              <a:t>aquel tiempo, respondiendo Jesús, dijo: Te alabo, Padre, Señor del cielo y de la tierra, porque escondiste estas cosas de los sabios y de los entendidos, y las revelaste a los </a:t>
            </a:r>
            <a:r>
              <a:rPr lang="es-CO" b="1" dirty="0" smtClean="0">
                <a:solidFill>
                  <a:srgbClr val="0070C0"/>
                </a:solidFill>
              </a:rPr>
              <a:t>niños. Sí</a:t>
            </a:r>
            <a:r>
              <a:rPr lang="es-CO" b="1" dirty="0">
                <a:solidFill>
                  <a:srgbClr val="0070C0"/>
                </a:solidFill>
              </a:rPr>
              <a:t>, Padre, porque así te </a:t>
            </a:r>
            <a:r>
              <a:rPr lang="es-CO" b="1" dirty="0" smtClean="0">
                <a:solidFill>
                  <a:srgbClr val="0070C0"/>
                </a:solidFill>
              </a:rPr>
              <a:t>agradó. Todas </a:t>
            </a:r>
            <a:r>
              <a:rPr lang="es-CO" b="1" dirty="0">
                <a:solidFill>
                  <a:srgbClr val="0070C0"/>
                </a:solidFill>
              </a:rPr>
              <a:t>las cosas me fueron entregadas por mi Padre; y nadie conoce al Hijo, sino el Padre, ni al Padre conoce alguno, sino el Hijo, y aquel a quien el Hijo lo quiera revelar </a:t>
            </a:r>
            <a:endParaRPr lang="es-CO" b="1" dirty="0" smtClean="0">
              <a:solidFill>
                <a:srgbClr val="0070C0"/>
              </a:solidFill>
            </a:endParaRPr>
          </a:p>
          <a:p>
            <a:pPr marL="114300" indent="0" algn="ctr">
              <a:buNone/>
            </a:pPr>
            <a:r>
              <a:rPr lang="es-CO" b="1" dirty="0" smtClean="0">
                <a:solidFill>
                  <a:srgbClr val="FF0000"/>
                </a:solidFill>
              </a:rPr>
              <a:t>(</a:t>
            </a:r>
            <a:r>
              <a:rPr lang="es-CO" b="1" dirty="0">
                <a:solidFill>
                  <a:srgbClr val="FF0000"/>
                </a:solidFill>
              </a:rPr>
              <a:t>Mateo 11:25-27</a:t>
            </a:r>
            <a:r>
              <a:rPr lang="es-CO" b="1" dirty="0" smtClean="0">
                <a:solidFill>
                  <a:srgbClr val="FF0000"/>
                </a:solidFill>
              </a:rPr>
              <a:t>).</a:t>
            </a:r>
            <a:endParaRPr lang="es-CO" b="1" dirty="0">
              <a:solidFill>
                <a:srgbClr val="FF0000"/>
              </a:solidFill>
            </a:endParaRPr>
          </a:p>
        </p:txBody>
      </p:sp>
    </p:spTree>
    <p:extLst>
      <p:ext uri="{BB962C8B-B14F-4D97-AF65-F5344CB8AC3E}">
        <p14:creationId xmlns:p14="http://schemas.microsoft.com/office/powerpoint/2010/main" val="32992581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p:txBody>
          <a:bodyPr>
            <a:normAutofit lnSpcReduction="10000"/>
          </a:bodyPr>
          <a:lstStyle/>
          <a:p>
            <a:pPr marL="114300" indent="0" algn="ctr">
              <a:buNone/>
            </a:pPr>
            <a:r>
              <a:rPr lang="es-CO" dirty="0"/>
              <a:t>Es nuestro deseo que estos estudios de la Palabra de Dios sean de ayuda para guiarlo hacia el único Dios verdadero y hacia Su Hijo, el Señor Jesucristo. Esperamos que usted lo pueda conocer a ÉL de una forma personal. Esperamos que usted sea animado a crecer en la gracia y en el conocimiento de ÉL! </a:t>
            </a:r>
            <a:endParaRPr lang="es-CO" dirty="0" smtClean="0"/>
          </a:p>
          <a:p>
            <a:pPr marL="0" indent="0" algn="ctr">
              <a:buNone/>
            </a:pPr>
            <a:r>
              <a:rPr lang="es-CO" b="1" dirty="0" smtClean="0">
                <a:solidFill>
                  <a:srgbClr val="FF0000"/>
                </a:solidFill>
              </a:rPr>
              <a:t>1 </a:t>
            </a:r>
            <a:r>
              <a:rPr lang="es-CO" b="1" dirty="0">
                <a:solidFill>
                  <a:srgbClr val="FF0000"/>
                </a:solidFill>
              </a:rPr>
              <a:t>Pedro 2:2; 2 Pedro 3:18</a:t>
            </a:r>
            <a:r>
              <a:rPr lang="es-CO" b="1" dirty="0" smtClean="0">
                <a:solidFill>
                  <a:srgbClr val="FF0000"/>
                </a:solidFill>
              </a:rPr>
              <a:t>.</a:t>
            </a:r>
          </a:p>
          <a:p>
            <a:pPr marL="0" indent="0" algn="ctr">
              <a:buNone/>
            </a:pPr>
            <a:endParaRPr lang="es-CO" b="1" dirty="0">
              <a:solidFill>
                <a:srgbClr val="FF0000"/>
              </a:solidFill>
            </a:endParaRPr>
          </a:p>
          <a:p>
            <a:pPr marL="0" indent="0" algn="ctr">
              <a:buNone/>
            </a:pPr>
            <a:r>
              <a:rPr lang="es-CO" b="1" dirty="0" smtClean="0">
                <a:solidFill>
                  <a:srgbClr val="0070C0"/>
                </a:solidFill>
              </a:rPr>
              <a:t>Que Dios le bendiga en cristo Jesús. Amen. </a:t>
            </a:r>
          </a:p>
          <a:p>
            <a:pPr marL="0" indent="0" algn="ctr">
              <a:buNone/>
            </a:pPr>
            <a:r>
              <a:rPr lang="es-CO" b="1" dirty="0" smtClean="0">
                <a:solidFill>
                  <a:srgbClr val="0070C0"/>
                </a:solidFill>
              </a:rPr>
              <a:t>Recuerda que Cristo viene pronto, entrega tu vida a Cristo hoy mismo. Amen.</a:t>
            </a:r>
            <a:endParaRPr lang="es-CO" b="1" dirty="0">
              <a:solidFill>
                <a:srgbClr val="0070C0"/>
              </a:solidFill>
            </a:endParaRPr>
          </a:p>
        </p:txBody>
      </p:sp>
    </p:spTree>
    <p:extLst>
      <p:ext uri="{BB962C8B-B14F-4D97-AF65-F5344CB8AC3E}">
        <p14:creationId xmlns:p14="http://schemas.microsoft.com/office/powerpoint/2010/main" val="20301595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ticario">
  <a:themeElements>
    <a:clrScheme name="Boticario">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Boticario">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oticari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1030</TotalTime>
  <Words>3224</Words>
  <Application>Microsoft Office PowerPoint</Application>
  <PresentationFormat>Presentación en pantalla (4:3)</PresentationFormat>
  <Paragraphs>332</Paragraphs>
  <Slides>49</Slides>
  <Notes>0</Notes>
  <HiddenSlides>0</HiddenSlides>
  <MMClips>0</MMClips>
  <ScaleCrop>false</ScaleCrop>
  <HeadingPairs>
    <vt:vector size="4" baseType="variant">
      <vt:variant>
        <vt:lpstr>Tema</vt:lpstr>
      </vt:variant>
      <vt:variant>
        <vt:i4>1</vt:i4>
      </vt:variant>
      <vt:variant>
        <vt:lpstr>Títulos de diapositiva</vt:lpstr>
      </vt:variant>
      <vt:variant>
        <vt:i4>49</vt:i4>
      </vt:variant>
    </vt:vector>
  </HeadingPairs>
  <TitlesOfParts>
    <vt:vector size="50" baseType="lpstr">
      <vt:lpstr>Boticario</vt:lpstr>
      <vt:lpstr>Presentación de PowerPoint</vt:lpstr>
      <vt:lpstr>la Tri - Unidad de Dios</vt:lpstr>
      <vt:lpstr>El Antiguo Testamento Enfatiza la Unidad de Dios</vt:lpstr>
      <vt:lpstr>El politeísmo, o sea la adoración de muchos dioses, era el falso concepto de las naciones paganas que rodeaban a Israel. </vt:lpstr>
      <vt:lpstr>«Oye, Israel: Jehová nuestro Dios, Jehová UNO es»  (Deut.6:4).</vt:lpstr>
      <vt:lpstr>El Antiguo Testamento Insinuaba la Pluralidad de Dios</vt:lpstr>
      <vt:lpstr>1. La palabra hebrea para DIOS (“Elohim”) está en forma plural</vt:lpstr>
      <vt:lpstr>¿Puedes poner en PLURAL las siguientes palabras?</vt:lpstr>
      <vt:lpstr>En estos pasajes el sentido es obviamente PLURAL. Estos versículos están hablando de dioses falsos (plural, más que uno).</vt:lpstr>
      <vt:lpstr>En Génesis 1:1 el verbo “CREÓ” es un verbo SINGULAR, y significa “ÉL CREÓ.” Se pueden dar dos respuestas a la pregunta,  “¿Quién creó los cielos y la tierra?”</vt:lpstr>
      <vt:lpstr>2. Dios es una unidad plural</vt:lpstr>
      <vt:lpstr>La palabra hebrea “uno” que se encuentra en Deuteronomio 6:4 es una palabra que puede usarse para describir una unidad (una unidad hecha de más de un componente) plural (compuesta). </vt:lpstr>
      <vt:lpstr>Otro ejemplo de unidad plural se encuentra en Génesis 11:6</vt:lpstr>
      <vt:lpstr>3. Se usan pronombres plurales para describir al un Dios</vt:lpstr>
      <vt:lpstr>Cuando Dios dijo, “HAGAMOS al hombre a NUESTRA imagen”  ¿a quién se estaba refiriendo? </vt:lpstr>
      <vt:lpstr>Algunos han tratado de explicar que el “nosotros” en “hagamos al hombre,” se refiere a Dios y a los ángeles que le ayudaron en la creación del hombre. </vt:lpstr>
      <vt:lpstr>Presentación de PowerPoint</vt:lpstr>
      <vt:lpstr>La Obra del Dios Trino en la Salvación</vt:lpstr>
      <vt:lpstr>Presentación de PowerPoint</vt:lpstr>
      <vt:lpstr>El segundo ejemplo en el antiguo Testamento del uso de pronombres plurales para Dios es Génesis 3:22</vt:lpstr>
      <vt:lpstr> 4. Una Triple Atribución de la Santidad de Dios </vt:lpstr>
      <vt:lpstr>5. El Antiguo Testamento hace una Distinción entre las Personas Divinas</vt:lpstr>
      <vt:lpstr>El Antiguo Testamento enseña claramente que el Mesías es nada menos que Dios. </vt:lpstr>
      <vt:lpstr>El ANGEL DEL SEÑOR aparece con frecuencia en el Antiguo Testamento</vt:lpstr>
      <vt:lpstr>En el Salmo 45:6-7 se dirigen al Mesías como “Dios” [“Tu trono, oh Dios, es eterno y para siempre”] pero este mismo pasaje habla sobre el Dios del Mesías [“Por tanto te ungió Dios (el Mesías), el Dios tuyo”]. </vt:lpstr>
      <vt:lpstr>Salmo 110:1. “Jehová dijo a mi Señor.” David escribió este Salmo. </vt:lpstr>
      <vt:lpstr>Hay dos textos en el A. Testamento que sugieren que dios tiene un hijo:  Salmo 2:7. «…. Jehová me ha dicho: Mi hijo eres tú;   Yo te engendré hoy».</vt:lpstr>
      <vt:lpstr>Isaías 61:1 también presenta a estas tres Personas: </vt:lpstr>
      <vt:lpstr>Isaías 63:9-10 también presenta a estas tres Personas divinas: </vt:lpstr>
      <vt:lpstr> El Nuevo Testamento También Enseña la Unidad y Unicidad de Dios </vt:lpstr>
      <vt:lpstr> El Nuevo Testamento enseña en otras partes que hay un solo Dios: </vt:lpstr>
      <vt:lpstr>1. Una es llamada “Dios el Padre” (Juan 6:27).</vt:lpstr>
      <vt:lpstr>Presentación de PowerPoint</vt:lpstr>
      <vt:lpstr> Cada una de estas Tres Personas es Distinguida Claramente de las Otras Dos </vt:lpstr>
      <vt:lpstr> Juan 14:26.“Mas el Consolador, el Espíritu Santo, a quien el Padre enviará en Mi (Jesucristo, el Hijo) nombre…” </vt:lpstr>
      <vt:lpstr>Nota: Algunos argumentan que hay una sola Persona bajo tres nombres. </vt:lpstr>
      <vt:lpstr>Estas Tres Personas son Presentadas como Un Dios, No como Tres Dioses</vt:lpstr>
      <vt:lpstr>El gran Dios TRI-UNO</vt:lpstr>
      <vt:lpstr>Estas tres Personas están asociadas unas con otras de una manera que es consistente con igualdad, no con desigualdad:</vt:lpstr>
      <vt:lpstr>Existen ciertas distinciones de prioridad y subordinación entre las tres Personas, pero estas conciernen a sus respectivas funciones. Estas distinciones tienen relación con lo que HACEN, no con lo que SON. </vt:lpstr>
      <vt:lpstr>Algunos entienden que el título, “Hijo de Dios” significa que Cristo es inferior a Dios o menos que Dios. Esto no es el caso en absoluto. </vt:lpstr>
      <vt:lpstr> Ilustraciones de la Trinidad </vt:lpstr>
      <vt:lpstr>Dios es MUCHO MÁS que TODAS estas cualidades y atributos</vt:lpstr>
      <vt:lpstr>Dios es infinitamente más que esto</vt:lpstr>
      <vt:lpstr>Presentación de PowerPoint</vt:lpstr>
      <vt:lpstr>Presentación de PowerPoint</vt:lpstr>
      <vt:lpstr>¿Cómo Podemos Entender la Trinidad?</vt:lpstr>
      <vt:lpstr>Como Abrahán no entendió plenamente cuando Dios le ordenó sacrificar a su hijo, obedeció. </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TRINIDAD</dc:title>
  <dc:creator>FAMILIA FIERRO CH</dc:creator>
  <cp:lastModifiedBy>FAMILIA FIERRO CH</cp:lastModifiedBy>
  <cp:revision>172</cp:revision>
  <dcterms:created xsi:type="dcterms:W3CDTF">2013-02-15T02:29:18Z</dcterms:created>
  <dcterms:modified xsi:type="dcterms:W3CDTF">2014-03-19T03:30:35Z</dcterms:modified>
</cp:coreProperties>
</file>